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8" r:id="rId3"/>
    <p:sldId id="268" r:id="rId4"/>
    <p:sldId id="259" r:id="rId5"/>
    <p:sldId id="260" r:id="rId6"/>
    <p:sldId id="269" r:id="rId7"/>
    <p:sldId id="270" r:id="rId8"/>
    <p:sldId id="261" r:id="rId9"/>
    <p:sldId id="262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F1F3EC"/>
    <a:srgbClr val="A47D00"/>
    <a:srgbClr val="FFC000"/>
    <a:srgbClr val="FF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06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94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975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027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215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94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80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39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131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316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961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F784F15E-CADE-4158-8474-4A78545593C5}" type="datetimeFigureOut">
              <a:rPr lang="ko-KR" altLang="en-US" smtClean="0"/>
              <a:t>2017-04-28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FF4F6A26-4EF5-4476-A5D4-F483D2D32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708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1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0"/>
          <p:cNvSpPr/>
          <p:nvPr/>
        </p:nvSpPr>
        <p:spPr>
          <a:xfrm>
            <a:off x="286332" y="261149"/>
            <a:ext cx="11607800" cy="3467812"/>
          </a:xfrm>
          <a:custGeom>
            <a:avLst/>
            <a:gdLst>
              <a:gd name="connsiteX0" fmla="*/ 0 w 11607800"/>
              <a:gd name="connsiteY0" fmla="*/ 0 h 3467812"/>
              <a:gd name="connsiteX1" fmla="*/ 11607800 w 11607800"/>
              <a:gd name="connsiteY1" fmla="*/ 0 h 3467812"/>
              <a:gd name="connsiteX2" fmla="*/ 11607800 w 11607800"/>
              <a:gd name="connsiteY2" fmla="*/ 2247784 h 3467812"/>
              <a:gd name="connsiteX3" fmla="*/ 0 w 11607800"/>
              <a:gd name="connsiteY3" fmla="*/ 3467812 h 3467812"/>
              <a:gd name="connsiteX4" fmla="*/ 0 w 11607800"/>
              <a:gd name="connsiteY4" fmla="*/ 0 h 346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3467812">
                <a:moveTo>
                  <a:pt x="0" y="0"/>
                </a:moveTo>
                <a:lnTo>
                  <a:pt x="11607800" y="0"/>
                </a:lnTo>
                <a:lnTo>
                  <a:pt x="11607800" y="2247784"/>
                </a:lnTo>
                <a:lnTo>
                  <a:pt x="0" y="3467812"/>
                </a:lnTo>
                <a:lnTo>
                  <a:pt x="0" y="0"/>
                </a:lnTo>
                <a:close/>
              </a:path>
            </a:pathLst>
          </a:custGeo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62685" y="671616"/>
            <a:ext cx="5349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</a:t>
            </a:r>
            <a:r>
              <a:rPr lang="en-US" altLang="ko-KR" sz="8000" baseline="30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nd</a:t>
            </a:r>
            <a:r>
              <a:rPr lang="en-US" altLang="ko-KR" sz="8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Project</a:t>
            </a:r>
            <a:endParaRPr lang="ko-KR" altLang="en-US" sz="8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8" name="자유형 6"/>
          <p:cNvSpPr/>
          <p:nvPr/>
        </p:nvSpPr>
        <p:spPr>
          <a:xfrm>
            <a:off x="308266" y="3379870"/>
            <a:ext cx="6168457" cy="3221288"/>
          </a:xfrm>
          <a:custGeom>
            <a:avLst/>
            <a:gdLst>
              <a:gd name="connsiteX0" fmla="*/ 5483750 w 6168457"/>
              <a:gd name="connsiteY0" fmla="*/ 0 h 3221288"/>
              <a:gd name="connsiteX1" fmla="*/ 6168457 w 6168457"/>
              <a:gd name="connsiteY1" fmla="*/ 3221288 h 3221288"/>
              <a:gd name="connsiteX2" fmla="*/ 0 w 6168457"/>
              <a:gd name="connsiteY2" fmla="*/ 3221288 h 3221288"/>
              <a:gd name="connsiteX3" fmla="*/ 0 w 6168457"/>
              <a:gd name="connsiteY3" fmla="*/ 576365 h 3221288"/>
              <a:gd name="connsiteX4" fmla="*/ 5483750 w 6168457"/>
              <a:gd name="connsiteY4" fmla="*/ 0 h 32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457" h="3221288">
                <a:moveTo>
                  <a:pt x="5483750" y="0"/>
                </a:moveTo>
                <a:lnTo>
                  <a:pt x="6168457" y="3221288"/>
                </a:lnTo>
                <a:lnTo>
                  <a:pt x="0" y="3221288"/>
                </a:lnTo>
                <a:lnTo>
                  <a:pt x="0" y="576365"/>
                </a:lnTo>
                <a:lnTo>
                  <a:pt x="5483750" y="0"/>
                </a:lnTo>
                <a:close/>
              </a:path>
            </a:pathLst>
          </a:custGeom>
          <a:pattFill prst="pct60">
            <a:fgClr>
              <a:srgbClr val="92D050"/>
            </a:fgClr>
            <a:bgClr>
              <a:schemeClr val="bg1"/>
            </a:bgClr>
          </a:patt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8"/>
          <p:cNvSpPr/>
          <p:nvPr/>
        </p:nvSpPr>
        <p:spPr>
          <a:xfrm>
            <a:off x="6040612" y="2729132"/>
            <a:ext cx="5875454" cy="3872026"/>
          </a:xfrm>
          <a:custGeom>
            <a:avLst/>
            <a:gdLst>
              <a:gd name="connsiteX0" fmla="*/ 5875454 w 5875454"/>
              <a:gd name="connsiteY0" fmla="*/ 0 h 3864952"/>
              <a:gd name="connsiteX1" fmla="*/ 5875454 w 5875454"/>
              <a:gd name="connsiteY1" fmla="*/ 3864952 h 3864952"/>
              <a:gd name="connsiteX2" fmla="*/ 690260 w 5875454"/>
              <a:gd name="connsiteY2" fmla="*/ 3864952 h 3864952"/>
              <a:gd name="connsiteX3" fmla="*/ 0 w 5875454"/>
              <a:gd name="connsiteY3" fmla="*/ 617535 h 3864952"/>
              <a:gd name="connsiteX4" fmla="*/ 5875454 w 5875454"/>
              <a:gd name="connsiteY4" fmla="*/ 0 h 3864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75454" h="3864952">
                <a:moveTo>
                  <a:pt x="5875454" y="0"/>
                </a:moveTo>
                <a:lnTo>
                  <a:pt x="5875454" y="3864952"/>
                </a:lnTo>
                <a:lnTo>
                  <a:pt x="690260" y="3864952"/>
                </a:lnTo>
                <a:lnTo>
                  <a:pt x="0" y="617535"/>
                </a:lnTo>
                <a:lnTo>
                  <a:pt x="5875454" y="0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  <a:ln w="76200"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61950" h="508000"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prstClr val="white"/>
                </a:solidFill>
              </a:rPr>
              <a:t>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en-US" altLang="ko-KR" sz="2400" dirty="0">
              <a:solidFill>
                <a:prstClr val="white"/>
              </a:solidFill>
            </a:endParaRPr>
          </a:p>
          <a:p>
            <a:pPr algn="ctr"/>
            <a:r>
              <a:rPr lang="ko-KR" altLang="en-US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                             </a:t>
            </a:r>
            <a:r>
              <a:rPr lang="ko-KR" altLang="en-US" sz="2800" b="1" i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조장 </a:t>
            </a:r>
            <a:r>
              <a:rPr lang="ko-KR" altLang="en-US" sz="2800" b="1" i="1" dirty="0" err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김동범</a:t>
            </a:r>
            <a:endParaRPr lang="en-US" altLang="ko-KR" sz="2800" b="1" i="1" dirty="0">
              <a:ln w="12700" cmpd="sng">
                <a:solidFill>
                  <a:schemeClr val="accent4"/>
                </a:solidFill>
                <a:prstDash val="solid"/>
              </a:ln>
              <a:solidFill>
                <a:schemeClr val="tx1"/>
              </a:solidFill>
            </a:endParaRPr>
          </a:p>
          <a:p>
            <a:pPr algn="ctr"/>
            <a:r>
              <a:rPr lang="ko-KR" altLang="en-US" sz="2800" b="1" i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                                  이주형 </a:t>
            </a:r>
            <a:endParaRPr lang="en-US" altLang="ko-KR" sz="2800" b="1" i="1" dirty="0">
              <a:ln w="12700" cmpd="sng">
                <a:solidFill>
                  <a:schemeClr val="accent4"/>
                </a:solidFill>
                <a:prstDash val="solid"/>
              </a:ln>
              <a:solidFill>
                <a:schemeClr val="tx1"/>
              </a:solidFill>
            </a:endParaRPr>
          </a:p>
          <a:p>
            <a:pPr algn="ctr"/>
            <a:r>
              <a:rPr lang="ko-KR" altLang="en-US" sz="2800" b="1" i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                                 김준혁</a:t>
            </a:r>
            <a:endParaRPr lang="en-US" altLang="ko-KR" sz="2800" b="1" i="1" dirty="0">
              <a:ln w="12700" cmpd="sng">
                <a:solidFill>
                  <a:schemeClr val="accent4"/>
                </a:solidFill>
                <a:prstDash val="solid"/>
              </a:ln>
              <a:solidFill>
                <a:schemeClr val="tx1"/>
              </a:solidFill>
            </a:endParaRPr>
          </a:p>
          <a:p>
            <a:pPr algn="ctr"/>
            <a:r>
              <a:rPr lang="ko-KR" altLang="en-US" sz="2800" b="1" i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                                 최동철</a:t>
            </a:r>
            <a:endParaRPr lang="en-US" altLang="ko-KR" sz="2800" b="1" i="1" dirty="0">
              <a:ln w="12700" cmpd="sng">
                <a:solidFill>
                  <a:schemeClr val="accent4"/>
                </a:solidFill>
                <a:prstDash val="solid"/>
              </a:ln>
              <a:solidFill>
                <a:schemeClr val="tx1"/>
              </a:solidFill>
            </a:endParaRPr>
          </a:p>
          <a:p>
            <a:pPr algn="ctr"/>
            <a:r>
              <a:rPr lang="ko-KR" altLang="en-US" sz="2800" b="1" i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tx1"/>
                </a:solidFill>
              </a:rPr>
              <a:t>                                원근희</a:t>
            </a:r>
            <a:endParaRPr lang="en-US" altLang="ko-KR" sz="2800" b="1" i="1" dirty="0">
              <a:ln w="12700" cmpd="sng">
                <a:solidFill>
                  <a:schemeClr val="accent4"/>
                </a:solidFill>
                <a:prstDash val="solid"/>
              </a:ln>
              <a:solidFill>
                <a:schemeClr val="tx1"/>
              </a:solidFill>
            </a:endParaRPr>
          </a:p>
          <a:p>
            <a:pPr algn="ctr"/>
            <a:endParaRPr lang="en-US" altLang="ko-KR" sz="2400" dirty="0">
              <a:solidFill>
                <a:prstClr val="white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375568" y="1779640"/>
            <a:ext cx="3299840" cy="592535"/>
            <a:chOff x="3890220" y="3952308"/>
            <a:chExt cx="3299839" cy="592535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rgbClr val="0070C0">
                  <a:tint val="45000"/>
                  <a:satMod val="400000"/>
                </a:srgbClr>
              </a:duotone>
            </a:blip>
            <a:srcRect t="27490" r="9610"/>
            <a:stretch/>
          </p:blipFill>
          <p:spPr>
            <a:xfrm>
              <a:off x="4613940" y="4079535"/>
              <a:ext cx="2576119" cy="45210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890220" y="3952308"/>
              <a:ext cx="701786" cy="5925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 by</a:t>
              </a:r>
              <a:endPara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8811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구현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8" name="자유형 12"/>
          <p:cNvSpPr/>
          <p:nvPr/>
        </p:nvSpPr>
        <p:spPr>
          <a:xfrm>
            <a:off x="288636" y="1413269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67" y="1485290"/>
            <a:ext cx="3934408" cy="250136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67" y="4055492"/>
            <a:ext cx="3934408" cy="251220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334" y="1503802"/>
            <a:ext cx="3955341" cy="50961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944" y="1766474"/>
            <a:ext cx="7199956" cy="3456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Canvas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Canvas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frame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단위로 그림을 다시 그림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Canvas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 그려지는 모든 것들을 객체로 표현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말들은 정해 놓은 함수에 의해 속도가 결정됨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Canvas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내에서의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x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좌표를 기준으로 각 말의 등수를 표현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747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구현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8" name="자유형 12"/>
          <p:cNvSpPr/>
          <p:nvPr/>
        </p:nvSpPr>
        <p:spPr>
          <a:xfrm>
            <a:off x="279400" y="1320268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73" y="1487060"/>
            <a:ext cx="5127908" cy="260846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76" y="3962492"/>
            <a:ext cx="5127205" cy="26228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17442" y="2325099"/>
            <a:ext cx="5660023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Bootstrap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Bootstrap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을 이용하여 전체적인 화면 구성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페이지를 </a:t>
            </a:r>
            <a:r>
              <a:rPr lang="en-US" altLang="ko-KR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iframe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으로 결합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관리자 화면과 플레이어 화면 구분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9447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함께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6" y="1509415"/>
            <a:ext cx="11629734" cy="498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5" name="모서리가 둥근 직사각형 43"/>
          <p:cNvSpPr/>
          <p:nvPr/>
        </p:nvSpPr>
        <p:spPr>
          <a:xfrm rot="16200000">
            <a:off x="-752608" y="1388106"/>
            <a:ext cx="5829304" cy="3942490"/>
          </a:xfrm>
          <a:prstGeom prst="roundRect">
            <a:avLst>
              <a:gd name="adj" fmla="val 6120"/>
            </a:avLst>
          </a:prstGeom>
          <a:solidFill>
            <a:srgbClr val="1A305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0" name="사다리꼴 19"/>
          <p:cNvSpPr/>
          <p:nvPr/>
        </p:nvSpPr>
        <p:spPr>
          <a:xfrm rot="16200000">
            <a:off x="2075326" y="2095695"/>
            <a:ext cx="6045200" cy="2527300"/>
          </a:xfrm>
          <a:prstGeom prst="trapezoid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사다리꼴 21"/>
          <p:cNvSpPr/>
          <p:nvPr/>
        </p:nvSpPr>
        <p:spPr>
          <a:xfrm rot="5400000">
            <a:off x="4591188" y="2093388"/>
            <a:ext cx="6045200" cy="2527300"/>
          </a:xfrm>
          <a:prstGeom prst="trapezoid">
            <a:avLst>
              <a:gd name="adj" fmla="val 1444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사다리꼴 22"/>
          <p:cNvSpPr/>
          <p:nvPr/>
        </p:nvSpPr>
        <p:spPr>
          <a:xfrm rot="16200000">
            <a:off x="7113506" y="2093388"/>
            <a:ext cx="6045200" cy="2527300"/>
          </a:xfrm>
          <a:prstGeom prst="trapezoid">
            <a:avLst>
              <a:gd name="adj" fmla="val 1444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사다리꼴 23"/>
          <p:cNvSpPr/>
          <p:nvPr/>
        </p:nvSpPr>
        <p:spPr>
          <a:xfrm rot="16200000">
            <a:off x="-538686" y="1632147"/>
            <a:ext cx="5308600" cy="3454397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rgbClr val="ECECEC">
                  <a:lumMod val="100000"/>
                </a:srgb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err="1"/>
              <a:t>ㅂ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 rot="817081">
            <a:off x="5888251" y="324433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dirty="0"/>
          </a:p>
        </p:txBody>
      </p:sp>
      <p:sp>
        <p:nvSpPr>
          <p:cNvPr id="53" name="타원 52"/>
          <p:cNvSpPr/>
          <p:nvPr/>
        </p:nvSpPr>
        <p:spPr>
          <a:xfrm>
            <a:off x="1469766" y="2568362"/>
            <a:ext cx="1191342" cy="1191342"/>
          </a:xfrm>
          <a:prstGeom prst="ellipse">
            <a:avLst/>
          </a:prstGeom>
          <a:solidFill>
            <a:srgbClr val="FFC000"/>
          </a:solidFill>
          <a:ln w="98425">
            <a:solidFill>
              <a:schemeClr val="bg1"/>
            </a:solidFill>
          </a:ln>
          <a:effectLst>
            <a:outerShdw blurRad="114300" dist="889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4421936" y="2568362"/>
            <a:ext cx="1191342" cy="1191342"/>
          </a:xfrm>
          <a:prstGeom prst="ellipse">
            <a:avLst/>
          </a:prstGeom>
          <a:solidFill>
            <a:srgbClr val="7E4D76"/>
          </a:solidFill>
          <a:ln w="98425">
            <a:solidFill>
              <a:schemeClr val="bg1"/>
            </a:solidFill>
          </a:ln>
          <a:effectLst>
            <a:outerShdw blurRad="114300" dist="889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9425819" y="2513190"/>
            <a:ext cx="1191342" cy="1191342"/>
          </a:xfrm>
          <a:prstGeom prst="ellipse">
            <a:avLst/>
          </a:prstGeom>
          <a:solidFill>
            <a:srgbClr val="59B3A4"/>
          </a:solidFill>
          <a:ln w="98425">
            <a:solidFill>
              <a:schemeClr val="bg1"/>
            </a:solidFill>
          </a:ln>
          <a:effectLst>
            <a:outerShdw blurRad="114300" dist="889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7056868" y="2537592"/>
            <a:ext cx="1191342" cy="1191342"/>
          </a:xfrm>
          <a:prstGeom prst="ellipse">
            <a:avLst/>
          </a:prstGeom>
          <a:solidFill>
            <a:srgbClr val="FD625E"/>
          </a:solidFill>
          <a:ln w="98425">
            <a:solidFill>
              <a:schemeClr val="bg1"/>
            </a:solidFill>
          </a:ln>
          <a:effectLst>
            <a:outerShdw blurRad="114300" dist="889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341572" y="4678175"/>
            <a:ext cx="2694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 </a:t>
            </a:r>
          </a:p>
        </p:txBody>
      </p:sp>
      <p:sp>
        <p:nvSpPr>
          <p:cNvPr id="62" name="Freeform 1032"/>
          <p:cNvSpPr>
            <a:spLocks noEditPoints="1"/>
          </p:cNvSpPr>
          <p:nvPr/>
        </p:nvSpPr>
        <p:spPr bwMode="auto">
          <a:xfrm>
            <a:off x="9767696" y="2830284"/>
            <a:ext cx="585207" cy="526754"/>
          </a:xfrm>
          <a:custGeom>
            <a:avLst/>
            <a:gdLst>
              <a:gd name="T0" fmla="*/ 260 w 260"/>
              <a:gd name="T1" fmla="*/ 242 h 259"/>
              <a:gd name="T2" fmla="*/ 260 w 260"/>
              <a:gd name="T3" fmla="*/ 259 h 259"/>
              <a:gd name="T4" fmla="*/ 0 w 260"/>
              <a:gd name="T5" fmla="*/ 259 h 259"/>
              <a:gd name="T6" fmla="*/ 0 w 260"/>
              <a:gd name="T7" fmla="*/ 0 h 259"/>
              <a:gd name="T8" fmla="*/ 16 w 260"/>
              <a:gd name="T9" fmla="*/ 0 h 259"/>
              <a:gd name="T10" fmla="*/ 16 w 260"/>
              <a:gd name="T11" fmla="*/ 242 h 259"/>
              <a:gd name="T12" fmla="*/ 260 w 260"/>
              <a:gd name="T13" fmla="*/ 242 h 259"/>
              <a:gd name="T14" fmla="*/ 116 w 260"/>
              <a:gd name="T15" fmla="*/ 90 h 259"/>
              <a:gd name="T16" fmla="*/ 182 w 260"/>
              <a:gd name="T17" fmla="*/ 107 h 259"/>
              <a:gd name="T18" fmla="*/ 205 w 260"/>
              <a:gd name="T19" fmla="*/ 66 h 259"/>
              <a:gd name="T20" fmla="*/ 224 w 260"/>
              <a:gd name="T21" fmla="*/ 81 h 259"/>
              <a:gd name="T22" fmla="*/ 227 w 260"/>
              <a:gd name="T23" fmla="*/ 14 h 259"/>
              <a:gd name="T24" fmla="*/ 170 w 260"/>
              <a:gd name="T25" fmla="*/ 47 h 259"/>
              <a:gd name="T26" fmla="*/ 191 w 260"/>
              <a:gd name="T27" fmla="*/ 59 h 259"/>
              <a:gd name="T28" fmla="*/ 175 w 260"/>
              <a:gd name="T29" fmla="*/ 88 h 259"/>
              <a:gd name="T30" fmla="*/ 111 w 260"/>
              <a:gd name="T31" fmla="*/ 71 h 259"/>
              <a:gd name="T32" fmla="*/ 42 w 260"/>
              <a:gd name="T33" fmla="*/ 140 h 259"/>
              <a:gd name="T34" fmla="*/ 54 w 260"/>
              <a:gd name="T35" fmla="*/ 152 h 259"/>
              <a:gd name="T36" fmla="*/ 116 w 260"/>
              <a:gd name="T37" fmla="*/ 90 h 259"/>
              <a:gd name="T38" fmla="*/ 97 w 260"/>
              <a:gd name="T39" fmla="*/ 226 h 259"/>
              <a:gd name="T40" fmla="*/ 130 w 260"/>
              <a:gd name="T41" fmla="*/ 226 h 259"/>
              <a:gd name="T42" fmla="*/ 130 w 260"/>
              <a:gd name="T43" fmla="*/ 109 h 259"/>
              <a:gd name="T44" fmla="*/ 120 w 260"/>
              <a:gd name="T45" fmla="*/ 107 h 259"/>
              <a:gd name="T46" fmla="*/ 97 w 260"/>
              <a:gd name="T47" fmla="*/ 131 h 259"/>
              <a:gd name="T48" fmla="*/ 97 w 260"/>
              <a:gd name="T49" fmla="*/ 226 h 259"/>
              <a:gd name="T50" fmla="*/ 49 w 260"/>
              <a:gd name="T51" fmla="*/ 169 h 259"/>
              <a:gd name="T52" fmla="*/ 49 w 260"/>
              <a:gd name="T53" fmla="*/ 226 h 259"/>
              <a:gd name="T54" fmla="*/ 80 w 260"/>
              <a:gd name="T55" fmla="*/ 226 h 259"/>
              <a:gd name="T56" fmla="*/ 80 w 260"/>
              <a:gd name="T57" fmla="*/ 147 h 259"/>
              <a:gd name="T58" fmla="*/ 54 w 260"/>
              <a:gd name="T59" fmla="*/ 173 h 259"/>
              <a:gd name="T60" fmla="*/ 49 w 260"/>
              <a:gd name="T61" fmla="*/ 169 h 259"/>
              <a:gd name="T62" fmla="*/ 194 w 260"/>
              <a:gd name="T63" fmla="*/ 116 h 259"/>
              <a:gd name="T64" fmla="*/ 194 w 260"/>
              <a:gd name="T65" fmla="*/ 226 h 259"/>
              <a:gd name="T66" fmla="*/ 227 w 260"/>
              <a:gd name="T67" fmla="*/ 226 h 259"/>
              <a:gd name="T68" fmla="*/ 227 w 260"/>
              <a:gd name="T69" fmla="*/ 100 h 259"/>
              <a:gd name="T70" fmla="*/ 210 w 260"/>
              <a:gd name="T71" fmla="*/ 90 h 259"/>
              <a:gd name="T72" fmla="*/ 194 w 260"/>
              <a:gd name="T73" fmla="*/ 116 h 259"/>
              <a:gd name="T74" fmla="*/ 177 w 260"/>
              <a:gd name="T75" fmla="*/ 226 h 259"/>
              <a:gd name="T76" fmla="*/ 177 w 260"/>
              <a:gd name="T77" fmla="*/ 121 h 259"/>
              <a:gd name="T78" fmla="*/ 146 w 260"/>
              <a:gd name="T79" fmla="*/ 114 h 259"/>
              <a:gd name="T80" fmla="*/ 146 w 260"/>
              <a:gd name="T81" fmla="*/ 226 h 259"/>
              <a:gd name="T82" fmla="*/ 177 w 260"/>
              <a:gd name="T83" fmla="*/ 226 h 259"/>
              <a:gd name="T84" fmla="*/ 177 w 260"/>
              <a:gd name="T85" fmla="*/ 226 h 259"/>
              <a:gd name="T86" fmla="*/ 177 w 260"/>
              <a:gd name="T87" fmla="*/ 226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60" h="259">
                <a:moveTo>
                  <a:pt x="260" y="242"/>
                </a:moveTo>
                <a:lnTo>
                  <a:pt x="260" y="259"/>
                </a:lnTo>
                <a:lnTo>
                  <a:pt x="0" y="259"/>
                </a:lnTo>
                <a:lnTo>
                  <a:pt x="0" y="0"/>
                </a:lnTo>
                <a:lnTo>
                  <a:pt x="16" y="0"/>
                </a:lnTo>
                <a:lnTo>
                  <a:pt x="16" y="242"/>
                </a:lnTo>
                <a:lnTo>
                  <a:pt x="260" y="242"/>
                </a:lnTo>
                <a:close/>
                <a:moveTo>
                  <a:pt x="116" y="90"/>
                </a:moveTo>
                <a:lnTo>
                  <a:pt x="182" y="107"/>
                </a:lnTo>
                <a:lnTo>
                  <a:pt x="205" y="66"/>
                </a:lnTo>
                <a:lnTo>
                  <a:pt x="224" y="81"/>
                </a:lnTo>
                <a:lnTo>
                  <a:pt x="227" y="14"/>
                </a:lnTo>
                <a:lnTo>
                  <a:pt x="170" y="47"/>
                </a:lnTo>
                <a:lnTo>
                  <a:pt x="191" y="59"/>
                </a:lnTo>
                <a:lnTo>
                  <a:pt x="175" y="88"/>
                </a:lnTo>
                <a:lnTo>
                  <a:pt x="111" y="71"/>
                </a:lnTo>
                <a:lnTo>
                  <a:pt x="42" y="140"/>
                </a:lnTo>
                <a:lnTo>
                  <a:pt x="54" y="152"/>
                </a:lnTo>
                <a:lnTo>
                  <a:pt x="116" y="90"/>
                </a:lnTo>
                <a:close/>
                <a:moveTo>
                  <a:pt x="97" y="226"/>
                </a:moveTo>
                <a:lnTo>
                  <a:pt x="130" y="226"/>
                </a:lnTo>
                <a:lnTo>
                  <a:pt x="130" y="109"/>
                </a:lnTo>
                <a:lnTo>
                  <a:pt x="120" y="107"/>
                </a:lnTo>
                <a:lnTo>
                  <a:pt x="97" y="131"/>
                </a:lnTo>
                <a:lnTo>
                  <a:pt x="97" y="226"/>
                </a:lnTo>
                <a:close/>
                <a:moveTo>
                  <a:pt x="49" y="169"/>
                </a:moveTo>
                <a:lnTo>
                  <a:pt x="49" y="226"/>
                </a:lnTo>
                <a:lnTo>
                  <a:pt x="80" y="226"/>
                </a:lnTo>
                <a:lnTo>
                  <a:pt x="80" y="147"/>
                </a:lnTo>
                <a:lnTo>
                  <a:pt x="54" y="173"/>
                </a:lnTo>
                <a:lnTo>
                  <a:pt x="49" y="169"/>
                </a:lnTo>
                <a:close/>
                <a:moveTo>
                  <a:pt x="194" y="116"/>
                </a:moveTo>
                <a:lnTo>
                  <a:pt x="194" y="226"/>
                </a:lnTo>
                <a:lnTo>
                  <a:pt x="227" y="226"/>
                </a:lnTo>
                <a:lnTo>
                  <a:pt x="227" y="100"/>
                </a:lnTo>
                <a:lnTo>
                  <a:pt x="210" y="90"/>
                </a:lnTo>
                <a:lnTo>
                  <a:pt x="194" y="116"/>
                </a:lnTo>
                <a:close/>
                <a:moveTo>
                  <a:pt x="177" y="226"/>
                </a:moveTo>
                <a:lnTo>
                  <a:pt x="177" y="121"/>
                </a:lnTo>
                <a:lnTo>
                  <a:pt x="146" y="114"/>
                </a:lnTo>
                <a:lnTo>
                  <a:pt x="146" y="226"/>
                </a:lnTo>
                <a:lnTo>
                  <a:pt x="177" y="226"/>
                </a:lnTo>
                <a:close/>
                <a:moveTo>
                  <a:pt x="177" y="226"/>
                </a:moveTo>
                <a:lnTo>
                  <a:pt x="177" y="2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63" name="그룹 62"/>
          <p:cNvGrpSpPr/>
          <p:nvPr/>
        </p:nvGrpSpPr>
        <p:grpSpPr>
          <a:xfrm>
            <a:off x="4726608" y="2805462"/>
            <a:ext cx="619217" cy="623538"/>
            <a:chOff x="7827445" y="4565424"/>
            <a:chExt cx="682625" cy="687388"/>
          </a:xfrm>
          <a:solidFill>
            <a:schemeClr val="bg1"/>
          </a:solidFill>
        </p:grpSpPr>
        <p:sp>
          <p:nvSpPr>
            <p:cNvPr id="64" name="Freeform 1035"/>
            <p:cNvSpPr>
              <a:spLocks noEditPoints="1"/>
            </p:cNvSpPr>
            <p:nvPr/>
          </p:nvSpPr>
          <p:spPr bwMode="auto">
            <a:xfrm>
              <a:off x="7827445" y="4957537"/>
              <a:ext cx="292100" cy="295275"/>
            </a:xfrm>
            <a:custGeom>
              <a:avLst/>
              <a:gdLst>
                <a:gd name="T0" fmla="*/ 74 w 78"/>
                <a:gd name="T1" fmla="*/ 44 h 78"/>
                <a:gd name="T2" fmla="*/ 70 w 78"/>
                <a:gd name="T3" fmla="*/ 43 h 78"/>
                <a:gd name="T4" fmla="*/ 70 w 78"/>
                <a:gd name="T5" fmla="*/ 34 h 78"/>
                <a:gd name="T6" fmla="*/ 74 w 78"/>
                <a:gd name="T7" fmla="*/ 32 h 78"/>
                <a:gd name="T8" fmla="*/ 76 w 78"/>
                <a:gd name="T9" fmla="*/ 25 h 78"/>
                <a:gd name="T10" fmla="*/ 74 w 78"/>
                <a:gd name="T11" fmla="*/ 20 h 78"/>
                <a:gd name="T12" fmla="*/ 67 w 78"/>
                <a:gd name="T13" fmla="*/ 18 h 78"/>
                <a:gd name="T14" fmla="*/ 63 w 78"/>
                <a:gd name="T15" fmla="*/ 19 h 78"/>
                <a:gd name="T16" fmla="*/ 57 w 78"/>
                <a:gd name="T17" fmla="*/ 13 h 78"/>
                <a:gd name="T18" fmla="*/ 58 w 78"/>
                <a:gd name="T19" fmla="*/ 9 h 78"/>
                <a:gd name="T20" fmla="*/ 55 w 78"/>
                <a:gd name="T21" fmla="*/ 3 h 78"/>
                <a:gd name="T22" fmla="*/ 50 w 78"/>
                <a:gd name="T23" fmla="*/ 1 h 78"/>
                <a:gd name="T24" fmla="*/ 44 w 78"/>
                <a:gd name="T25" fmla="*/ 4 h 78"/>
                <a:gd name="T26" fmla="*/ 42 w 78"/>
                <a:gd name="T27" fmla="*/ 8 h 78"/>
                <a:gd name="T28" fmla="*/ 33 w 78"/>
                <a:gd name="T29" fmla="*/ 8 h 78"/>
                <a:gd name="T30" fmla="*/ 31 w 78"/>
                <a:gd name="T31" fmla="*/ 4 h 78"/>
                <a:gd name="T32" fmla="*/ 24 w 78"/>
                <a:gd name="T33" fmla="*/ 2 h 78"/>
                <a:gd name="T34" fmla="*/ 19 w 78"/>
                <a:gd name="T35" fmla="*/ 4 h 78"/>
                <a:gd name="T36" fmla="*/ 17 w 78"/>
                <a:gd name="T37" fmla="*/ 11 h 78"/>
                <a:gd name="T38" fmla="*/ 19 w 78"/>
                <a:gd name="T39" fmla="*/ 15 h 78"/>
                <a:gd name="T40" fmla="*/ 13 w 78"/>
                <a:gd name="T41" fmla="*/ 21 h 78"/>
                <a:gd name="T42" fmla="*/ 8 w 78"/>
                <a:gd name="T43" fmla="*/ 20 h 78"/>
                <a:gd name="T44" fmla="*/ 2 w 78"/>
                <a:gd name="T45" fmla="*/ 23 h 78"/>
                <a:gd name="T46" fmla="*/ 0 w 78"/>
                <a:gd name="T47" fmla="*/ 28 h 78"/>
                <a:gd name="T48" fmla="*/ 0 w 78"/>
                <a:gd name="T49" fmla="*/ 32 h 78"/>
                <a:gd name="T50" fmla="*/ 3 w 78"/>
                <a:gd name="T51" fmla="*/ 34 h 78"/>
                <a:gd name="T52" fmla="*/ 7 w 78"/>
                <a:gd name="T53" fmla="*/ 36 h 78"/>
                <a:gd name="T54" fmla="*/ 7 w 78"/>
                <a:gd name="T55" fmla="*/ 45 h 78"/>
                <a:gd name="T56" fmla="*/ 3 w 78"/>
                <a:gd name="T57" fmla="*/ 47 h 78"/>
                <a:gd name="T58" fmla="*/ 1 w 78"/>
                <a:gd name="T59" fmla="*/ 54 h 78"/>
                <a:gd name="T60" fmla="*/ 3 w 78"/>
                <a:gd name="T61" fmla="*/ 59 h 78"/>
                <a:gd name="T62" fmla="*/ 10 w 78"/>
                <a:gd name="T63" fmla="*/ 61 h 78"/>
                <a:gd name="T64" fmla="*/ 14 w 78"/>
                <a:gd name="T65" fmla="*/ 59 h 78"/>
                <a:gd name="T66" fmla="*/ 21 w 78"/>
                <a:gd name="T67" fmla="*/ 66 h 78"/>
                <a:gd name="T68" fmla="*/ 19 w 78"/>
                <a:gd name="T69" fmla="*/ 70 h 78"/>
                <a:gd name="T70" fmla="*/ 19 w 78"/>
                <a:gd name="T71" fmla="*/ 73 h 78"/>
                <a:gd name="T72" fmla="*/ 22 w 78"/>
                <a:gd name="T73" fmla="*/ 76 h 78"/>
                <a:gd name="T74" fmla="*/ 27 w 78"/>
                <a:gd name="T75" fmla="*/ 78 h 78"/>
                <a:gd name="T76" fmla="*/ 31 w 78"/>
                <a:gd name="T77" fmla="*/ 78 h 78"/>
                <a:gd name="T78" fmla="*/ 34 w 78"/>
                <a:gd name="T79" fmla="*/ 75 h 78"/>
                <a:gd name="T80" fmla="*/ 35 w 78"/>
                <a:gd name="T81" fmla="*/ 71 h 78"/>
                <a:gd name="T82" fmla="*/ 44 w 78"/>
                <a:gd name="T83" fmla="*/ 71 h 78"/>
                <a:gd name="T84" fmla="*/ 46 w 78"/>
                <a:gd name="T85" fmla="*/ 75 h 78"/>
                <a:gd name="T86" fmla="*/ 53 w 78"/>
                <a:gd name="T87" fmla="*/ 77 h 78"/>
                <a:gd name="T88" fmla="*/ 58 w 78"/>
                <a:gd name="T89" fmla="*/ 75 h 78"/>
                <a:gd name="T90" fmla="*/ 60 w 78"/>
                <a:gd name="T91" fmla="*/ 68 h 78"/>
                <a:gd name="T92" fmla="*/ 59 w 78"/>
                <a:gd name="T93" fmla="*/ 64 h 78"/>
                <a:gd name="T94" fmla="*/ 65 w 78"/>
                <a:gd name="T95" fmla="*/ 57 h 78"/>
                <a:gd name="T96" fmla="*/ 69 w 78"/>
                <a:gd name="T97" fmla="*/ 59 h 78"/>
                <a:gd name="T98" fmla="*/ 73 w 78"/>
                <a:gd name="T99" fmla="*/ 59 h 78"/>
                <a:gd name="T100" fmla="*/ 75 w 78"/>
                <a:gd name="T101" fmla="*/ 56 h 78"/>
                <a:gd name="T102" fmla="*/ 77 w 78"/>
                <a:gd name="T103" fmla="*/ 51 h 78"/>
                <a:gd name="T104" fmla="*/ 74 w 78"/>
                <a:gd name="T105" fmla="*/ 44 h 78"/>
                <a:gd name="T106" fmla="*/ 47 w 78"/>
                <a:gd name="T107" fmla="*/ 57 h 78"/>
                <a:gd name="T108" fmla="*/ 39 w 78"/>
                <a:gd name="T109" fmla="*/ 59 h 78"/>
                <a:gd name="T110" fmla="*/ 21 w 78"/>
                <a:gd name="T111" fmla="*/ 48 h 78"/>
                <a:gd name="T112" fmla="*/ 30 w 78"/>
                <a:gd name="T113" fmla="*/ 21 h 78"/>
                <a:gd name="T114" fmla="*/ 39 w 78"/>
                <a:gd name="T115" fmla="*/ 20 h 78"/>
                <a:gd name="T116" fmla="*/ 57 w 78"/>
                <a:gd name="T117" fmla="*/ 31 h 78"/>
                <a:gd name="T118" fmla="*/ 47 w 78"/>
                <a:gd name="T119" fmla="*/ 57 h 78"/>
                <a:gd name="T120" fmla="*/ 47 w 78"/>
                <a:gd name="T121" fmla="*/ 57 h 78"/>
                <a:gd name="T122" fmla="*/ 47 w 78"/>
                <a:gd name="T123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8" h="78">
                  <a:moveTo>
                    <a:pt x="74" y="44"/>
                  </a:moveTo>
                  <a:cubicBezTo>
                    <a:pt x="70" y="43"/>
                    <a:pt x="70" y="43"/>
                    <a:pt x="70" y="43"/>
                  </a:cubicBezTo>
                  <a:cubicBezTo>
                    <a:pt x="71" y="40"/>
                    <a:pt x="70" y="37"/>
                    <a:pt x="70" y="34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6" y="31"/>
                    <a:pt x="77" y="28"/>
                    <a:pt x="76" y="25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3" y="18"/>
                    <a:pt x="70" y="16"/>
                    <a:pt x="67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1" y="17"/>
                    <a:pt x="59" y="15"/>
                    <a:pt x="57" y="13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7"/>
                    <a:pt x="58" y="4"/>
                    <a:pt x="55" y="3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47" y="0"/>
                    <a:pt x="44" y="1"/>
                    <a:pt x="44" y="4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39" y="8"/>
                    <a:pt x="36" y="8"/>
                    <a:pt x="33" y="8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2"/>
                    <a:pt x="27" y="1"/>
                    <a:pt x="24" y="2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7" y="5"/>
                    <a:pt x="16" y="8"/>
                    <a:pt x="17" y="1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6" y="17"/>
                    <a:pt x="14" y="19"/>
                    <a:pt x="13" y="21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19"/>
                    <a:pt x="3" y="20"/>
                    <a:pt x="2" y="2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1"/>
                    <a:pt x="0" y="32"/>
                  </a:cubicBezTo>
                  <a:cubicBezTo>
                    <a:pt x="1" y="33"/>
                    <a:pt x="2" y="34"/>
                    <a:pt x="3" y="34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9"/>
                    <a:pt x="7" y="42"/>
                    <a:pt x="7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1" y="48"/>
                    <a:pt x="0" y="51"/>
                    <a:pt x="1" y="54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7" y="62"/>
                    <a:pt x="10" y="61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2"/>
                    <a:pt x="18" y="64"/>
                    <a:pt x="21" y="66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9" y="71"/>
                    <a:pt x="19" y="72"/>
                    <a:pt x="19" y="73"/>
                  </a:cubicBezTo>
                  <a:cubicBezTo>
                    <a:pt x="20" y="75"/>
                    <a:pt x="21" y="76"/>
                    <a:pt x="22" y="76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9" y="78"/>
                    <a:pt x="30" y="78"/>
                    <a:pt x="31" y="78"/>
                  </a:cubicBezTo>
                  <a:cubicBezTo>
                    <a:pt x="32" y="77"/>
                    <a:pt x="33" y="76"/>
                    <a:pt x="34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8" y="71"/>
                    <a:pt x="41" y="71"/>
                    <a:pt x="44" y="71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7" y="77"/>
                    <a:pt x="50" y="78"/>
                    <a:pt x="53" y="77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60" y="74"/>
                    <a:pt x="62" y="71"/>
                    <a:pt x="60" y="6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61" y="62"/>
                    <a:pt x="63" y="60"/>
                    <a:pt x="65" y="57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59"/>
                    <a:pt x="72" y="59"/>
                    <a:pt x="73" y="59"/>
                  </a:cubicBezTo>
                  <a:cubicBezTo>
                    <a:pt x="74" y="58"/>
                    <a:pt x="75" y="57"/>
                    <a:pt x="75" y="56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8" y="48"/>
                    <a:pt x="77" y="45"/>
                    <a:pt x="74" y="44"/>
                  </a:cubicBezTo>
                  <a:close/>
                  <a:moveTo>
                    <a:pt x="47" y="57"/>
                  </a:moveTo>
                  <a:cubicBezTo>
                    <a:pt x="44" y="58"/>
                    <a:pt x="42" y="59"/>
                    <a:pt x="39" y="59"/>
                  </a:cubicBezTo>
                  <a:cubicBezTo>
                    <a:pt x="31" y="59"/>
                    <a:pt x="24" y="55"/>
                    <a:pt x="21" y="48"/>
                  </a:cubicBezTo>
                  <a:cubicBezTo>
                    <a:pt x="16" y="38"/>
                    <a:pt x="21" y="26"/>
                    <a:pt x="30" y="21"/>
                  </a:cubicBezTo>
                  <a:cubicBezTo>
                    <a:pt x="33" y="20"/>
                    <a:pt x="36" y="20"/>
                    <a:pt x="39" y="20"/>
                  </a:cubicBezTo>
                  <a:cubicBezTo>
                    <a:pt x="46" y="20"/>
                    <a:pt x="53" y="24"/>
                    <a:pt x="57" y="31"/>
                  </a:cubicBezTo>
                  <a:cubicBezTo>
                    <a:pt x="61" y="41"/>
                    <a:pt x="57" y="53"/>
                    <a:pt x="47" y="57"/>
                  </a:cubicBezTo>
                  <a:close/>
                  <a:moveTo>
                    <a:pt x="47" y="57"/>
                  </a:moveTo>
                  <a:cubicBezTo>
                    <a:pt x="47" y="57"/>
                    <a:pt x="47" y="57"/>
                    <a:pt x="47" y="5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1036"/>
            <p:cNvSpPr>
              <a:spLocks noEditPoints="1"/>
            </p:cNvSpPr>
            <p:nvPr/>
          </p:nvSpPr>
          <p:spPr bwMode="auto">
            <a:xfrm>
              <a:off x="8014770" y="4565424"/>
              <a:ext cx="495300" cy="498475"/>
            </a:xfrm>
            <a:custGeom>
              <a:avLst/>
              <a:gdLst>
                <a:gd name="T0" fmla="*/ 126 w 132"/>
                <a:gd name="T1" fmla="*/ 75 h 132"/>
                <a:gd name="T2" fmla="*/ 119 w 132"/>
                <a:gd name="T3" fmla="*/ 72 h 132"/>
                <a:gd name="T4" fmla="*/ 118 w 132"/>
                <a:gd name="T5" fmla="*/ 57 h 132"/>
                <a:gd name="T6" fmla="*/ 125 w 132"/>
                <a:gd name="T7" fmla="*/ 54 h 132"/>
                <a:gd name="T8" fmla="*/ 129 w 132"/>
                <a:gd name="T9" fmla="*/ 43 h 132"/>
                <a:gd name="T10" fmla="*/ 125 w 132"/>
                <a:gd name="T11" fmla="*/ 34 h 132"/>
                <a:gd name="T12" fmla="*/ 114 w 132"/>
                <a:gd name="T13" fmla="*/ 30 h 132"/>
                <a:gd name="T14" fmla="*/ 107 w 132"/>
                <a:gd name="T15" fmla="*/ 33 h 132"/>
                <a:gd name="T16" fmla="*/ 96 w 132"/>
                <a:gd name="T17" fmla="*/ 23 h 132"/>
                <a:gd name="T18" fmla="*/ 99 w 132"/>
                <a:gd name="T19" fmla="*/ 16 h 132"/>
                <a:gd name="T20" fmla="*/ 94 w 132"/>
                <a:gd name="T21" fmla="*/ 5 h 132"/>
                <a:gd name="T22" fmla="*/ 85 w 132"/>
                <a:gd name="T23" fmla="*/ 2 h 132"/>
                <a:gd name="T24" fmla="*/ 74 w 132"/>
                <a:gd name="T25" fmla="*/ 7 h 132"/>
                <a:gd name="T26" fmla="*/ 72 w 132"/>
                <a:gd name="T27" fmla="*/ 14 h 132"/>
                <a:gd name="T28" fmla="*/ 56 w 132"/>
                <a:gd name="T29" fmla="*/ 14 h 132"/>
                <a:gd name="T30" fmla="*/ 53 w 132"/>
                <a:gd name="T31" fmla="*/ 7 h 132"/>
                <a:gd name="T32" fmla="*/ 42 w 132"/>
                <a:gd name="T33" fmla="*/ 3 h 132"/>
                <a:gd name="T34" fmla="*/ 33 w 132"/>
                <a:gd name="T35" fmla="*/ 7 h 132"/>
                <a:gd name="T36" fmla="*/ 29 w 132"/>
                <a:gd name="T37" fmla="*/ 18 h 132"/>
                <a:gd name="T38" fmla="*/ 32 w 132"/>
                <a:gd name="T39" fmla="*/ 25 h 132"/>
                <a:gd name="T40" fmla="*/ 22 w 132"/>
                <a:gd name="T41" fmla="*/ 36 h 132"/>
                <a:gd name="T42" fmla="*/ 15 w 132"/>
                <a:gd name="T43" fmla="*/ 34 h 132"/>
                <a:gd name="T44" fmla="*/ 4 w 132"/>
                <a:gd name="T45" fmla="*/ 39 h 132"/>
                <a:gd name="T46" fmla="*/ 1 w 132"/>
                <a:gd name="T47" fmla="*/ 48 h 132"/>
                <a:gd name="T48" fmla="*/ 1 w 132"/>
                <a:gd name="T49" fmla="*/ 54 h 132"/>
                <a:gd name="T50" fmla="*/ 6 w 132"/>
                <a:gd name="T51" fmla="*/ 58 h 132"/>
                <a:gd name="T52" fmla="*/ 13 w 132"/>
                <a:gd name="T53" fmla="*/ 61 h 132"/>
                <a:gd name="T54" fmla="*/ 14 w 132"/>
                <a:gd name="T55" fmla="*/ 76 h 132"/>
                <a:gd name="T56" fmla="*/ 7 w 132"/>
                <a:gd name="T57" fmla="*/ 79 h 132"/>
                <a:gd name="T58" fmla="*/ 3 w 132"/>
                <a:gd name="T59" fmla="*/ 91 h 132"/>
                <a:gd name="T60" fmla="*/ 7 w 132"/>
                <a:gd name="T61" fmla="*/ 99 h 132"/>
                <a:gd name="T62" fmla="*/ 18 w 132"/>
                <a:gd name="T63" fmla="*/ 103 h 132"/>
                <a:gd name="T64" fmla="*/ 24 w 132"/>
                <a:gd name="T65" fmla="*/ 100 h 132"/>
                <a:gd name="T66" fmla="*/ 36 w 132"/>
                <a:gd name="T67" fmla="*/ 111 h 132"/>
                <a:gd name="T68" fmla="*/ 33 w 132"/>
                <a:gd name="T69" fmla="*/ 117 h 132"/>
                <a:gd name="T70" fmla="*/ 33 w 132"/>
                <a:gd name="T71" fmla="*/ 124 h 132"/>
                <a:gd name="T72" fmla="*/ 38 w 132"/>
                <a:gd name="T73" fmla="*/ 128 h 132"/>
                <a:gd name="T74" fmla="*/ 47 w 132"/>
                <a:gd name="T75" fmla="*/ 132 h 132"/>
                <a:gd name="T76" fmla="*/ 53 w 132"/>
                <a:gd name="T77" fmla="*/ 131 h 132"/>
                <a:gd name="T78" fmla="*/ 58 w 132"/>
                <a:gd name="T79" fmla="*/ 127 h 132"/>
                <a:gd name="T80" fmla="*/ 60 w 132"/>
                <a:gd name="T81" fmla="*/ 120 h 132"/>
                <a:gd name="T82" fmla="*/ 76 w 132"/>
                <a:gd name="T83" fmla="*/ 119 h 132"/>
                <a:gd name="T84" fmla="*/ 79 w 132"/>
                <a:gd name="T85" fmla="*/ 126 h 132"/>
                <a:gd name="T86" fmla="*/ 90 w 132"/>
                <a:gd name="T87" fmla="*/ 130 h 132"/>
                <a:gd name="T88" fmla="*/ 98 w 132"/>
                <a:gd name="T89" fmla="*/ 126 h 132"/>
                <a:gd name="T90" fmla="*/ 103 w 132"/>
                <a:gd name="T91" fmla="*/ 115 h 132"/>
                <a:gd name="T92" fmla="*/ 99 w 132"/>
                <a:gd name="T93" fmla="*/ 108 h 132"/>
                <a:gd name="T94" fmla="*/ 110 w 132"/>
                <a:gd name="T95" fmla="*/ 97 h 132"/>
                <a:gd name="T96" fmla="*/ 117 w 132"/>
                <a:gd name="T97" fmla="*/ 99 h 132"/>
                <a:gd name="T98" fmla="*/ 123 w 132"/>
                <a:gd name="T99" fmla="*/ 99 h 132"/>
                <a:gd name="T100" fmla="*/ 128 w 132"/>
                <a:gd name="T101" fmla="*/ 94 h 132"/>
                <a:gd name="T102" fmla="*/ 131 w 132"/>
                <a:gd name="T103" fmla="*/ 86 h 132"/>
                <a:gd name="T104" fmla="*/ 126 w 132"/>
                <a:gd name="T105" fmla="*/ 75 h 132"/>
                <a:gd name="T106" fmla="*/ 80 w 132"/>
                <a:gd name="T107" fmla="*/ 97 h 132"/>
                <a:gd name="T108" fmla="*/ 66 w 132"/>
                <a:gd name="T109" fmla="*/ 100 h 132"/>
                <a:gd name="T110" fmla="*/ 36 w 132"/>
                <a:gd name="T111" fmla="*/ 80 h 132"/>
                <a:gd name="T112" fmla="*/ 52 w 132"/>
                <a:gd name="T113" fmla="*/ 36 h 132"/>
                <a:gd name="T114" fmla="*/ 66 w 132"/>
                <a:gd name="T115" fmla="*/ 33 h 132"/>
                <a:gd name="T116" fmla="*/ 96 w 132"/>
                <a:gd name="T117" fmla="*/ 53 h 132"/>
                <a:gd name="T118" fmla="*/ 80 w 132"/>
                <a:gd name="T119" fmla="*/ 97 h 132"/>
                <a:gd name="T120" fmla="*/ 80 w 132"/>
                <a:gd name="T121" fmla="*/ 97 h 132"/>
                <a:gd name="T122" fmla="*/ 80 w 132"/>
                <a:gd name="T123" fmla="*/ 9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2" h="132">
                  <a:moveTo>
                    <a:pt x="126" y="75"/>
                  </a:moveTo>
                  <a:cubicBezTo>
                    <a:pt x="119" y="72"/>
                    <a:pt x="119" y="72"/>
                    <a:pt x="119" y="72"/>
                  </a:cubicBezTo>
                  <a:cubicBezTo>
                    <a:pt x="119" y="67"/>
                    <a:pt x="119" y="62"/>
                    <a:pt x="118" y="57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9" y="52"/>
                    <a:pt x="131" y="47"/>
                    <a:pt x="129" y="43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3" y="30"/>
                    <a:pt x="118" y="28"/>
                    <a:pt x="114" y="30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4" y="29"/>
                    <a:pt x="100" y="26"/>
                    <a:pt x="96" y="23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0" y="11"/>
                    <a:pt x="98" y="7"/>
                    <a:pt x="94" y="5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1" y="0"/>
                    <a:pt x="76" y="2"/>
                    <a:pt x="74" y="7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66" y="13"/>
                    <a:pt x="61" y="13"/>
                    <a:pt x="56" y="14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1" y="3"/>
                    <a:pt x="46" y="1"/>
                    <a:pt x="42" y="3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29" y="9"/>
                    <a:pt x="27" y="14"/>
                    <a:pt x="29" y="18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28" y="28"/>
                    <a:pt x="25" y="32"/>
                    <a:pt x="22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1" y="32"/>
                    <a:pt x="6" y="35"/>
                    <a:pt x="4" y="39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50"/>
                    <a:pt x="0" y="52"/>
                    <a:pt x="1" y="54"/>
                  </a:cubicBezTo>
                  <a:cubicBezTo>
                    <a:pt x="2" y="56"/>
                    <a:pt x="4" y="58"/>
                    <a:pt x="6" y="58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6"/>
                    <a:pt x="13" y="71"/>
                    <a:pt x="14" y="76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3" y="81"/>
                    <a:pt x="1" y="86"/>
                    <a:pt x="3" y="91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9" y="103"/>
                    <a:pt x="14" y="105"/>
                    <a:pt x="18" y="103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8" y="104"/>
                    <a:pt x="32" y="108"/>
                    <a:pt x="36" y="111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2" y="120"/>
                    <a:pt x="33" y="122"/>
                    <a:pt x="33" y="124"/>
                  </a:cubicBezTo>
                  <a:cubicBezTo>
                    <a:pt x="34" y="126"/>
                    <a:pt x="36" y="127"/>
                    <a:pt x="38" y="128"/>
                  </a:cubicBezTo>
                  <a:cubicBezTo>
                    <a:pt x="47" y="132"/>
                    <a:pt x="47" y="132"/>
                    <a:pt x="47" y="132"/>
                  </a:cubicBezTo>
                  <a:cubicBezTo>
                    <a:pt x="49" y="132"/>
                    <a:pt x="51" y="132"/>
                    <a:pt x="53" y="131"/>
                  </a:cubicBezTo>
                  <a:cubicBezTo>
                    <a:pt x="55" y="130"/>
                    <a:pt x="57" y="129"/>
                    <a:pt x="58" y="127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5" y="120"/>
                    <a:pt x="71" y="120"/>
                    <a:pt x="76" y="119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81" y="130"/>
                    <a:pt x="86" y="132"/>
                    <a:pt x="90" y="130"/>
                  </a:cubicBezTo>
                  <a:cubicBezTo>
                    <a:pt x="98" y="126"/>
                    <a:pt x="98" y="126"/>
                    <a:pt x="98" y="126"/>
                  </a:cubicBezTo>
                  <a:cubicBezTo>
                    <a:pt x="103" y="124"/>
                    <a:pt x="104" y="119"/>
                    <a:pt x="103" y="115"/>
                  </a:cubicBezTo>
                  <a:cubicBezTo>
                    <a:pt x="99" y="108"/>
                    <a:pt x="99" y="108"/>
                    <a:pt x="99" y="108"/>
                  </a:cubicBezTo>
                  <a:cubicBezTo>
                    <a:pt x="103" y="105"/>
                    <a:pt x="107" y="101"/>
                    <a:pt x="110" y="97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9" y="100"/>
                    <a:pt x="121" y="100"/>
                    <a:pt x="123" y="99"/>
                  </a:cubicBezTo>
                  <a:cubicBezTo>
                    <a:pt x="125" y="98"/>
                    <a:pt x="127" y="96"/>
                    <a:pt x="128" y="94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2" y="81"/>
                    <a:pt x="130" y="76"/>
                    <a:pt x="126" y="75"/>
                  </a:cubicBezTo>
                  <a:close/>
                  <a:moveTo>
                    <a:pt x="80" y="97"/>
                  </a:moveTo>
                  <a:cubicBezTo>
                    <a:pt x="75" y="99"/>
                    <a:pt x="71" y="100"/>
                    <a:pt x="66" y="100"/>
                  </a:cubicBezTo>
                  <a:cubicBezTo>
                    <a:pt x="53" y="100"/>
                    <a:pt x="41" y="92"/>
                    <a:pt x="36" y="80"/>
                  </a:cubicBezTo>
                  <a:cubicBezTo>
                    <a:pt x="28" y="64"/>
                    <a:pt x="35" y="44"/>
                    <a:pt x="52" y="36"/>
                  </a:cubicBezTo>
                  <a:cubicBezTo>
                    <a:pt x="56" y="34"/>
                    <a:pt x="61" y="33"/>
                    <a:pt x="66" y="33"/>
                  </a:cubicBezTo>
                  <a:cubicBezTo>
                    <a:pt x="79" y="33"/>
                    <a:pt x="91" y="41"/>
                    <a:pt x="96" y="53"/>
                  </a:cubicBezTo>
                  <a:cubicBezTo>
                    <a:pt x="104" y="69"/>
                    <a:pt x="96" y="89"/>
                    <a:pt x="80" y="97"/>
                  </a:cubicBezTo>
                  <a:close/>
                  <a:moveTo>
                    <a:pt x="80" y="97"/>
                  </a:moveTo>
                  <a:cubicBezTo>
                    <a:pt x="80" y="97"/>
                    <a:pt x="80" y="97"/>
                    <a:pt x="80" y="9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6" name="Freeform 13"/>
          <p:cNvSpPr>
            <a:spLocks noEditPoints="1"/>
          </p:cNvSpPr>
          <p:nvPr/>
        </p:nvSpPr>
        <p:spPr bwMode="auto">
          <a:xfrm>
            <a:off x="1812061" y="2851912"/>
            <a:ext cx="506751" cy="562405"/>
          </a:xfrm>
          <a:custGeom>
            <a:avLst/>
            <a:gdLst>
              <a:gd name="T0" fmla="*/ 27 w 254"/>
              <a:gd name="T1" fmla="*/ 120 h 280"/>
              <a:gd name="T2" fmla="*/ 27 w 254"/>
              <a:gd name="T3" fmla="*/ 213 h 280"/>
              <a:gd name="T4" fmla="*/ 67 w 254"/>
              <a:gd name="T5" fmla="*/ 213 h 280"/>
              <a:gd name="T6" fmla="*/ 67 w 254"/>
              <a:gd name="T7" fmla="*/ 120 h 280"/>
              <a:gd name="T8" fmla="*/ 27 w 254"/>
              <a:gd name="T9" fmla="*/ 120 h 280"/>
              <a:gd name="T10" fmla="*/ 27 w 254"/>
              <a:gd name="T11" fmla="*/ 120 h 280"/>
              <a:gd name="T12" fmla="*/ 107 w 254"/>
              <a:gd name="T13" fmla="*/ 120 h 280"/>
              <a:gd name="T14" fmla="*/ 107 w 254"/>
              <a:gd name="T15" fmla="*/ 213 h 280"/>
              <a:gd name="T16" fmla="*/ 147 w 254"/>
              <a:gd name="T17" fmla="*/ 213 h 280"/>
              <a:gd name="T18" fmla="*/ 147 w 254"/>
              <a:gd name="T19" fmla="*/ 120 h 280"/>
              <a:gd name="T20" fmla="*/ 107 w 254"/>
              <a:gd name="T21" fmla="*/ 120 h 280"/>
              <a:gd name="T22" fmla="*/ 107 w 254"/>
              <a:gd name="T23" fmla="*/ 120 h 280"/>
              <a:gd name="T24" fmla="*/ 0 w 254"/>
              <a:gd name="T25" fmla="*/ 280 h 280"/>
              <a:gd name="T26" fmla="*/ 254 w 254"/>
              <a:gd name="T27" fmla="*/ 280 h 280"/>
              <a:gd name="T28" fmla="*/ 254 w 254"/>
              <a:gd name="T29" fmla="*/ 240 h 280"/>
              <a:gd name="T30" fmla="*/ 0 w 254"/>
              <a:gd name="T31" fmla="*/ 240 h 280"/>
              <a:gd name="T32" fmla="*/ 0 w 254"/>
              <a:gd name="T33" fmla="*/ 280 h 280"/>
              <a:gd name="T34" fmla="*/ 0 w 254"/>
              <a:gd name="T35" fmla="*/ 280 h 280"/>
              <a:gd name="T36" fmla="*/ 187 w 254"/>
              <a:gd name="T37" fmla="*/ 120 h 280"/>
              <a:gd name="T38" fmla="*/ 187 w 254"/>
              <a:gd name="T39" fmla="*/ 213 h 280"/>
              <a:gd name="T40" fmla="*/ 227 w 254"/>
              <a:gd name="T41" fmla="*/ 213 h 280"/>
              <a:gd name="T42" fmla="*/ 227 w 254"/>
              <a:gd name="T43" fmla="*/ 120 h 280"/>
              <a:gd name="T44" fmla="*/ 187 w 254"/>
              <a:gd name="T45" fmla="*/ 120 h 280"/>
              <a:gd name="T46" fmla="*/ 187 w 254"/>
              <a:gd name="T47" fmla="*/ 120 h 280"/>
              <a:gd name="T48" fmla="*/ 127 w 254"/>
              <a:gd name="T49" fmla="*/ 0 h 280"/>
              <a:gd name="T50" fmla="*/ 0 w 254"/>
              <a:gd name="T51" fmla="*/ 67 h 280"/>
              <a:gd name="T52" fmla="*/ 0 w 254"/>
              <a:gd name="T53" fmla="*/ 93 h 280"/>
              <a:gd name="T54" fmla="*/ 254 w 254"/>
              <a:gd name="T55" fmla="*/ 93 h 280"/>
              <a:gd name="T56" fmla="*/ 254 w 254"/>
              <a:gd name="T57" fmla="*/ 67 h 280"/>
              <a:gd name="T58" fmla="*/ 127 w 254"/>
              <a:gd name="T59" fmla="*/ 0 h 280"/>
              <a:gd name="T60" fmla="*/ 127 w 254"/>
              <a:gd name="T61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54" h="280">
                <a:moveTo>
                  <a:pt x="27" y="120"/>
                </a:moveTo>
                <a:lnTo>
                  <a:pt x="27" y="213"/>
                </a:lnTo>
                <a:lnTo>
                  <a:pt x="67" y="213"/>
                </a:lnTo>
                <a:lnTo>
                  <a:pt x="67" y="120"/>
                </a:lnTo>
                <a:lnTo>
                  <a:pt x="27" y="120"/>
                </a:lnTo>
                <a:lnTo>
                  <a:pt x="27" y="120"/>
                </a:lnTo>
                <a:close/>
                <a:moveTo>
                  <a:pt x="107" y="120"/>
                </a:moveTo>
                <a:lnTo>
                  <a:pt x="107" y="213"/>
                </a:lnTo>
                <a:lnTo>
                  <a:pt x="147" y="213"/>
                </a:lnTo>
                <a:lnTo>
                  <a:pt x="147" y="120"/>
                </a:lnTo>
                <a:lnTo>
                  <a:pt x="107" y="120"/>
                </a:lnTo>
                <a:lnTo>
                  <a:pt x="107" y="120"/>
                </a:lnTo>
                <a:close/>
                <a:moveTo>
                  <a:pt x="0" y="280"/>
                </a:moveTo>
                <a:lnTo>
                  <a:pt x="254" y="280"/>
                </a:lnTo>
                <a:lnTo>
                  <a:pt x="254" y="240"/>
                </a:lnTo>
                <a:lnTo>
                  <a:pt x="0" y="240"/>
                </a:lnTo>
                <a:lnTo>
                  <a:pt x="0" y="280"/>
                </a:lnTo>
                <a:lnTo>
                  <a:pt x="0" y="280"/>
                </a:lnTo>
                <a:close/>
                <a:moveTo>
                  <a:pt x="187" y="120"/>
                </a:moveTo>
                <a:lnTo>
                  <a:pt x="187" y="213"/>
                </a:lnTo>
                <a:lnTo>
                  <a:pt x="227" y="213"/>
                </a:lnTo>
                <a:lnTo>
                  <a:pt x="227" y="120"/>
                </a:lnTo>
                <a:lnTo>
                  <a:pt x="187" y="120"/>
                </a:lnTo>
                <a:lnTo>
                  <a:pt x="187" y="120"/>
                </a:lnTo>
                <a:close/>
                <a:moveTo>
                  <a:pt x="127" y="0"/>
                </a:moveTo>
                <a:lnTo>
                  <a:pt x="0" y="67"/>
                </a:lnTo>
                <a:lnTo>
                  <a:pt x="0" y="93"/>
                </a:lnTo>
                <a:lnTo>
                  <a:pt x="254" y="93"/>
                </a:lnTo>
                <a:lnTo>
                  <a:pt x="254" y="67"/>
                </a:lnTo>
                <a:lnTo>
                  <a:pt x="127" y="0"/>
                </a:lnTo>
                <a:lnTo>
                  <a:pt x="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9" name="Freeform 9"/>
          <p:cNvSpPr>
            <a:spLocks noEditPoints="1"/>
          </p:cNvSpPr>
          <p:nvPr/>
        </p:nvSpPr>
        <p:spPr bwMode="auto">
          <a:xfrm>
            <a:off x="7317675" y="2860684"/>
            <a:ext cx="704501" cy="496354"/>
          </a:xfrm>
          <a:custGeom>
            <a:avLst/>
            <a:gdLst>
              <a:gd name="T0" fmla="*/ 293 w 320"/>
              <a:gd name="T1" fmla="*/ 200 h 226"/>
              <a:gd name="T2" fmla="*/ 293 w 320"/>
              <a:gd name="T3" fmla="*/ 0 h 226"/>
              <a:gd name="T4" fmla="*/ 26 w 320"/>
              <a:gd name="T5" fmla="*/ 0 h 226"/>
              <a:gd name="T6" fmla="*/ 26 w 320"/>
              <a:gd name="T7" fmla="*/ 200 h 226"/>
              <a:gd name="T8" fmla="*/ 0 w 320"/>
              <a:gd name="T9" fmla="*/ 200 h 226"/>
              <a:gd name="T10" fmla="*/ 0 w 320"/>
              <a:gd name="T11" fmla="*/ 226 h 226"/>
              <a:gd name="T12" fmla="*/ 320 w 320"/>
              <a:gd name="T13" fmla="*/ 226 h 226"/>
              <a:gd name="T14" fmla="*/ 320 w 320"/>
              <a:gd name="T15" fmla="*/ 200 h 226"/>
              <a:gd name="T16" fmla="*/ 293 w 320"/>
              <a:gd name="T17" fmla="*/ 200 h 226"/>
              <a:gd name="T18" fmla="*/ 293 w 320"/>
              <a:gd name="T19" fmla="*/ 200 h 226"/>
              <a:gd name="T20" fmla="*/ 186 w 320"/>
              <a:gd name="T21" fmla="*/ 200 h 226"/>
              <a:gd name="T22" fmla="*/ 133 w 320"/>
              <a:gd name="T23" fmla="*/ 200 h 226"/>
              <a:gd name="T24" fmla="*/ 133 w 320"/>
              <a:gd name="T25" fmla="*/ 186 h 226"/>
              <a:gd name="T26" fmla="*/ 186 w 320"/>
              <a:gd name="T27" fmla="*/ 186 h 226"/>
              <a:gd name="T28" fmla="*/ 186 w 320"/>
              <a:gd name="T29" fmla="*/ 200 h 226"/>
              <a:gd name="T30" fmla="*/ 186 w 320"/>
              <a:gd name="T31" fmla="*/ 200 h 226"/>
              <a:gd name="T32" fmla="*/ 266 w 320"/>
              <a:gd name="T33" fmla="*/ 160 h 226"/>
              <a:gd name="T34" fmla="*/ 53 w 320"/>
              <a:gd name="T35" fmla="*/ 160 h 226"/>
              <a:gd name="T36" fmla="*/ 53 w 320"/>
              <a:gd name="T37" fmla="*/ 26 h 226"/>
              <a:gd name="T38" fmla="*/ 266 w 320"/>
              <a:gd name="T39" fmla="*/ 26 h 226"/>
              <a:gd name="T40" fmla="*/ 266 w 320"/>
              <a:gd name="T41" fmla="*/ 160 h 226"/>
              <a:gd name="T42" fmla="*/ 266 w 320"/>
              <a:gd name="T43" fmla="*/ 16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0" h="226">
                <a:moveTo>
                  <a:pt x="293" y="200"/>
                </a:moveTo>
                <a:lnTo>
                  <a:pt x="293" y="0"/>
                </a:lnTo>
                <a:lnTo>
                  <a:pt x="26" y="0"/>
                </a:lnTo>
                <a:lnTo>
                  <a:pt x="26" y="200"/>
                </a:lnTo>
                <a:lnTo>
                  <a:pt x="0" y="200"/>
                </a:lnTo>
                <a:lnTo>
                  <a:pt x="0" y="226"/>
                </a:lnTo>
                <a:lnTo>
                  <a:pt x="320" y="226"/>
                </a:lnTo>
                <a:lnTo>
                  <a:pt x="320" y="200"/>
                </a:lnTo>
                <a:lnTo>
                  <a:pt x="293" y="200"/>
                </a:lnTo>
                <a:lnTo>
                  <a:pt x="293" y="200"/>
                </a:lnTo>
                <a:close/>
                <a:moveTo>
                  <a:pt x="186" y="200"/>
                </a:moveTo>
                <a:lnTo>
                  <a:pt x="133" y="200"/>
                </a:lnTo>
                <a:lnTo>
                  <a:pt x="133" y="186"/>
                </a:lnTo>
                <a:lnTo>
                  <a:pt x="186" y="186"/>
                </a:lnTo>
                <a:lnTo>
                  <a:pt x="186" y="200"/>
                </a:lnTo>
                <a:lnTo>
                  <a:pt x="186" y="200"/>
                </a:lnTo>
                <a:close/>
                <a:moveTo>
                  <a:pt x="266" y="160"/>
                </a:moveTo>
                <a:lnTo>
                  <a:pt x="53" y="160"/>
                </a:lnTo>
                <a:lnTo>
                  <a:pt x="53" y="26"/>
                </a:lnTo>
                <a:lnTo>
                  <a:pt x="266" y="26"/>
                </a:lnTo>
                <a:lnTo>
                  <a:pt x="266" y="160"/>
                </a:lnTo>
                <a:lnTo>
                  <a:pt x="266" y="1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889" y="4559651"/>
            <a:ext cx="10063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#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기획   </a:t>
            </a:r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#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개발   </a:t>
            </a:r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#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구현  </a:t>
            </a:r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#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함께 </a:t>
            </a:r>
          </a:p>
        </p:txBody>
      </p:sp>
    </p:spTree>
    <p:extLst>
      <p:ext uri="{BB962C8B-B14F-4D97-AF65-F5344CB8AC3E}">
        <p14:creationId xmlns:p14="http://schemas.microsoft.com/office/powerpoint/2010/main" val="23793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기획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10" name="자유형 12"/>
          <p:cNvSpPr/>
          <p:nvPr/>
        </p:nvSpPr>
        <p:spPr>
          <a:xfrm>
            <a:off x="288636" y="1413269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00305" y="4734376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4" name="구름 모양 설명선 21"/>
          <p:cNvSpPr/>
          <p:nvPr/>
        </p:nvSpPr>
        <p:spPr>
          <a:xfrm>
            <a:off x="1457366" y="3302451"/>
            <a:ext cx="3410210" cy="2790735"/>
          </a:xfrm>
          <a:prstGeom prst="cloudCallout">
            <a:avLst>
              <a:gd name="adj1" fmla="val -65939"/>
              <a:gd name="adj2" fmla="val 436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885442" y="4110913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0" y="1504897"/>
            <a:ext cx="2523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일정표</a:t>
            </a:r>
            <a:endParaRPr lang="en-US" altLang="ko-KR" sz="2800" b="1" i="1" dirty="0">
              <a:solidFill>
                <a:srgbClr val="2321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37524"/>
              </p:ext>
            </p:extLst>
          </p:nvPr>
        </p:nvGraphicFramePr>
        <p:xfrm>
          <a:off x="746710" y="2119745"/>
          <a:ext cx="9716320" cy="4443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85816">
                  <a:extLst>
                    <a:ext uri="{9D8B030D-6E8A-4147-A177-3AD203B41FA5}">
                      <a16:colId xmlns:a16="http://schemas.microsoft.com/office/drawing/2014/main" val="2164843689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3981541560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887356224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314167251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3273541967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504676903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748382730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576152698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115075064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1635276244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3423540751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1116737797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3275433521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504701095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197250777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1068229034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1103263065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589356033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151737328"/>
                    </a:ext>
                  </a:extLst>
                </a:gridCol>
                <a:gridCol w="485816">
                  <a:extLst>
                    <a:ext uri="{9D8B030D-6E8A-4147-A177-3AD203B41FA5}">
                      <a16:colId xmlns:a16="http://schemas.microsoft.com/office/drawing/2014/main" val="2991254685"/>
                    </a:ext>
                  </a:extLst>
                </a:gridCol>
              </a:tblGrid>
              <a:tr h="51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4/7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13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14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18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21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22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24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25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ysClr val="windowText" lastClr="000000"/>
                          </a:solidFill>
                        </a:rPr>
                        <a:t>26</a:t>
                      </a:r>
                      <a:endParaRPr lang="ko-KR" altLang="en-US" sz="16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2014569"/>
                  </a:ext>
                </a:extLst>
              </a:tr>
              <a:tr h="527622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기획</a:t>
                      </a:r>
                    </a:p>
                  </a:txBody>
                  <a:tcPr marL="137160" marR="137160" marT="137160" marB="137160"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508925"/>
                  </a:ext>
                </a:extLst>
              </a:tr>
              <a:tr h="527622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기획</a:t>
                      </a:r>
                    </a:p>
                  </a:txBody>
                  <a:tcPr marL="137160" marR="137160" marT="137160" marB="137160" anchor="ctr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994012"/>
                  </a:ext>
                </a:extLst>
              </a:tr>
              <a:tr h="471348"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자료조사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644680"/>
                  </a:ext>
                </a:extLst>
              </a:tr>
              <a:tr h="471348">
                <a:tc gridSpan="11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자료조사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122376"/>
                  </a:ext>
                </a:extLst>
              </a:tr>
              <a:tr h="4713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 gridSpan="1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디자인 및 구현</a:t>
                      </a:r>
                    </a:p>
                  </a:txBody>
                  <a:tcPr anchor="ctr">
                    <a:lnB w="12700" cmpd="sng">
                      <a:noFill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232870"/>
                  </a:ext>
                </a:extLst>
              </a:tr>
              <a:tr h="4713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tc gridSpan="1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디자인 및 구현</a:t>
                      </a:r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2764754"/>
                  </a:ext>
                </a:extLst>
              </a:tr>
              <a:tr h="47134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4E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4E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4E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4E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590970"/>
                  </a:ext>
                </a:extLst>
              </a:tr>
              <a:tr h="47134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F3E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EC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586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254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기획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10" name="자유형 12"/>
          <p:cNvSpPr/>
          <p:nvPr/>
        </p:nvSpPr>
        <p:spPr>
          <a:xfrm>
            <a:off x="288636" y="1413269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00305" y="4734376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3" name="구름 모양 설명선 16"/>
          <p:cNvSpPr/>
          <p:nvPr/>
        </p:nvSpPr>
        <p:spPr>
          <a:xfrm>
            <a:off x="1380925" y="3201478"/>
            <a:ext cx="3656985" cy="2992682"/>
          </a:xfrm>
          <a:prstGeom prst="cloudCallout">
            <a:avLst>
              <a:gd name="adj1" fmla="val -62798"/>
              <a:gd name="adj2" fmla="val 4132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구름 모양 설명선 21"/>
          <p:cNvSpPr/>
          <p:nvPr/>
        </p:nvSpPr>
        <p:spPr>
          <a:xfrm>
            <a:off x="1457366" y="3302451"/>
            <a:ext cx="3410210" cy="2790735"/>
          </a:xfrm>
          <a:prstGeom prst="cloudCallout">
            <a:avLst>
              <a:gd name="adj1" fmla="val -65939"/>
              <a:gd name="adj2" fmla="val 436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885442" y="4110913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947827" y="3750882"/>
            <a:ext cx="25231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  <a:p>
            <a:pPr algn="ctr"/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하</a:t>
            </a:r>
            <a:r>
              <a:rPr lang="en-US" altLang="ko-KR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.. </a:t>
            </a:r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두번째</a:t>
            </a:r>
            <a:endParaRPr lang="en-US" altLang="ko-KR" sz="2800" b="1" i="1" dirty="0">
              <a:solidFill>
                <a:srgbClr val="2321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  <a:p>
            <a:pPr algn="ctr"/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프로젝트는 </a:t>
            </a:r>
            <a:endParaRPr lang="en-US" altLang="ko-KR" sz="2800" b="1" i="1" dirty="0">
              <a:solidFill>
                <a:srgbClr val="2321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  <a:p>
            <a:pPr algn="ctr"/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뭘 만들지</a:t>
            </a:r>
            <a:r>
              <a:rPr lang="en-US" altLang="ko-KR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?</a:t>
            </a:r>
          </a:p>
        </p:txBody>
      </p:sp>
      <p:sp>
        <p:nvSpPr>
          <p:cNvPr id="38" name="Freeform 16"/>
          <p:cNvSpPr>
            <a:spLocks/>
          </p:cNvSpPr>
          <p:nvPr/>
        </p:nvSpPr>
        <p:spPr bwMode="auto">
          <a:xfrm>
            <a:off x="5377936" y="3752930"/>
            <a:ext cx="1859714" cy="1134700"/>
          </a:xfrm>
          <a:custGeom>
            <a:avLst/>
            <a:gdLst>
              <a:gd name="T0" fmla="*/ 6011 w 6229"/>
              <a:gd name="T1" fmla="*/ 0 h 3800"/>
              <a:gd name="T2" fmla="*/ 6106 w 6229"/>
              <a:gd name="T3" fmla="*/ 15 h 3800"/>
              <a:gd name="T4" fmla="*/ 6176 w 6229"/>
              <a:gd name="T5" fmla="*/ 60 h 3800"/>
              <a:gd name="T6" fmla="*/ 6217 w 6229"/>
              <a:gd name="T7" fmla="*/ 134 h 3800"/>
              <a:gd name="T8" fmla="*/ 6229 w 6229"/>
              <a:gd name="T9" fmla="*/ 233 h 3800"/>
              <a:gd name="T10" fmla="*/ 6177 w 6229"/>
              <a:gd name="T11" fmla="*/ 1296 h 3800"/>
              <a:gd name="T12" fmla="*/ 6168 w 6229"/>
              <a:gd name="T13" fmla="*/ 1368 h 3800"/>
              <a:gd name="T14" fmla="*/ 6138 w 6229"/>
              <a:gd name="T15" fmla="*/ 1442 h 3800"/>
              <a:gd name="T16" fmla="*/ 6085 w 6229"/>
              <a:gd name="T17" fmla="*/ 1497 h 3800"/>
              <a:gd name="T18" fmla="*/ 6026 w 6229"/>
              <a:gd name="T19" fmla="*/ 1529 h 3800"/>
              <a:gd name="T20" fmla="*/ 5966 w 6229"/>
              <a:gd name="T21" fmla="*/ 1540 h 3800"/>
              <a:gd name="T22" fmla="*/ 5903 w 6229"/>
              <a:gd name="T23" fmla="*/ 1527 h 3800"/>
              <a:gd name="T24" fmla="*/ 5854 w 6229"/>
              <a:gd name="T25" fmla="*/ 1497 h 3800"/>
              <a:gd name="T26" fmla="*/ 5816 w 6229"/>
              <a:gd name="T27" fmla="*/ 1461 h 3800"/>
              <a:gd name="T28" fmla="*/ 3059 w 6229"/>
              <a:gd name="T29" fmla="*/ 3662 h 3800"/>
              <a:gd name="T30" fmla="*/ 2978 w 6229"/>
              <a:gd name="T31" fmla="*/ 3720 h 3800"/>
              <a:gd name="T32" fmla="*/ 2885 w 6229"/>
              <a:gd name="T33" fmla="*/ 3751 h 3800"/>
              <a:gd name="T34" fmla="*/ 2785 w 6229"/>
              <a:gd name="T35" fmla="*/ 3751 h 3800"/>
              <a:gd name="T36" fmla="*/ 2693 w 6229"/>
              <a:gd name="T37" fmla="*/ 3720 h 3800"/>
              <a:gd name="T38" fmla="*/ 2613 w 6229"/>
              <a:gd name="T39" fmla="*/ 3662 h 3800"/>
              <a:gd name="T40" fmla="*/ 594 w 6229"/>
              <a:gd name="T41" fmla="*/ 3707 h 3800"/>
              <a:gd name="T42" fmla="*/ 514 w 6229"/>
              <a:gd name="T43" fmla="*/ 3766 h 3800"/>
              <a:gd name="T44" fmla="*/ 422 w 6229"/>
              <a:gd name="T45" fmla="*/ 3796 h 3800"/>
              <a:gd name="T46" fmla="*/ 321 w 6229"/>
              <a:gd name="T47" fmla="*/ 3796 h 3800"/>
              <a:gd name="T48" fmla="*/ 229 w 6229"/>
              <a:gd name="T49" fmla="*/ 3766 h 3800"/>
              <a:gd name="T50" fmla="*/ 149 w 6229"/>
              <a:gd name="T51" fmla="*/ 3707 h 3800"/>
              <a:gd name="T52" fmla="*/ 53 w 6229"/>
              <a:gd name="T53" fmla="*/ 3605 h 3800"/>
              <a:gd name="T54" fmla="*/ 7 w 6229"/>
              <a:gd name="T55" fmla="*/ 3507 h 3800"/>
              <a:gd name="T56" fmla="*/ 0 w 6229"/>
              <a:gd name="T57" fmla="*/ 3401 h 3800"/>
              <a:gd name="T58" fmla="*/ 26 w 6229"/>
              <a:gd name="T59" fmla="*/ 3296 h 3800"/>
              <a:gd name="T60" fmla="*/ 91 w 6229"/>
              <a:gd name="T61" fmla="*/ 3204 h 3800"/>
              <a:gd name="T62" fmla="*/ 1443 w 6229"/>
              <a:gd name="T63" fmla="*/ 1858 h 3800"/>
              <a:gd name="T64" fmla="*/ 1530 w 6229"/>
              <a:gd name="T65" fmla="*/ 1813 h 3800"/>
              <a:gd name="T66" fmla="*/ 1626 w 6229"/>
              <a:gd name="T67" fmla="*/ 1798 h 3800"/>
              <a:gd name="T68" fmla="*/ 1724 w 6229"/>
              <a:gd name="T69" fmla="*/ 1813 h 3800"/>
              <a:gd name="T70" fmla="*/ 1811 w 6229"/>
              <a:gd name="T71" fmla="*/ 1858 h 3800"/>
              <a:gd name="T72" fmla="*/ 2836 w 6229"/>
              <a:gd name="T73" fmla="*/ 2878 h 3800"/>
              <a:gd name="T74" fmla="*/ 4841 w 6229"/>
              <a:gd name="T75" fmla="*/ 488 h 3800"/>
              <a:gd name="T76" fmla="*/ 4737 w 6229"/>
              <a:gd name="T77" fmla="*/ 382 h 3800"/>
              <a:gd name="T78" fmla="*/ 4708 w 6229"/>
              <a:gd name="T79" fmla="*/ 346 h 3800"/>
              <a:gd name="T80" fmla="*/ 4684 w 6229"/>
              <a:gd name="T81" fmla="*/ 299 h 3800"/>
              <a:gd name="T82" fmla="*/ 4674 w 6229"/>
              <a:gd name="T83" fmla="*/ 238 h 3800"/>
              <a:gd name="T84" fmla="*/ 4693 w 6229"/>
              <a:gd name="T85" fmla="*/ 166 h 3800"/>
              <a:gd name="T86" fmla="*/ 4733 w 6229"/>
              <a:gd name="T87" fmla="*/ 108 h 3800"/>
              <a:gd name="T88" fmla="*/ 4790 w 6229"/>
              <a:gd name="T89" fmla="*/ 70 h 3800"/>
              <a:gd name="T90" fmla="*/ 4846 w 6229"/>
              <a:gd name="T91" fmla="*/ 55 h 3800"/>
              <a:gd name="T92" fmla="*/ 4901 w 6229"/>
              <a:gd name="T93" fmla="*/ 51 h 3800"/>
              <a:gd name="T94" fmla="*/ 5990 w 6229"/>
              <a:gd name="T95" fmla="*/ 0 h 3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229" h="3800">
                <a:moveTo>
                  <a:pt x="5990" y="0"/>
                </a:moveTo>
                <a:lnTo>
                  <a:pt x="6011" y="0"/>
                </a:lnTo>
                <a:lnTo>
                  <a:pt x="6060" y="4"/>
                </a:lnTo>
                <a:lnTo>
                  <a:pt x="6106" y="15"/>
                </a:lnTo>
                <a:lnTo>
                  <a:pt x="6143" y="34"/>
                </a:lnTo>
                <a:lnTo>
                  <a:pt x="6176" y="60"/>
                </a:lnTo>
                <a:lnTo>
                  <a:pt x="6200" y="93"/>
                </a:lnTo>
                <a:lnTo>
                  <a:pt x="6217" y="134"/>
                </a:lnTo>
                <a:lnTo>
                  <a:pt x="6227" y="180"/>
                </a:lnTo>
                <a:lnTo>
                  <a:pt x="6229" y="233"/>
                </a:lnTo>
                <a:lnTo>
                  <a:pt x="6212" y="586"/>
                </a:lnTo>
                <a:lnTo>
                  <a:pt x="6177" y="1296"/>
                </a:lnTo>
                <a:lnTo>
                  <a:pt x="6176" y="1330"/>
                </a:lnTo>
                <a:lnTo>
                  <a:pt x="6168" y="1368"/>
                </a:lnTo>
                <a:lnTo>
                  <a:pt x="6157" y="1404"/>
                </a:lnTo>
                <a:lnTo>
                  <a:pt x="6138" y="1442"/>
                </a:lnTo>
                <a:lnTo>
                  <a:pt x="6109" y="1476"/>
                </a:lnTo>
                <a:lnTo>
                  <a:pt x="6085" y="1497"/>
                </a:lnTo>
                <a:lnTo>
                  <a:pt x="6056" y="1516"/>
                </a:lnTo>
                <a:lnTo>
                  <a:pt x="6026" y="1529"/>
                </a:lnTo>
                <a:lnTo>
                  <a:pt x="5996" y="1538"/>
                </a:lnTo>
                <a:lnTo>
                  <a:pt x="5966" y="1540"/>
                </a:lnTo>
                <a:lnTo>
                  <a:pt x="5934" y="1536"/>
                </a:lnTo>
                <a:lnTo>
                  <a:pt x="5903" y="1527"/>
                </a:lnTo>
                <a:lnTo>
                  <a:pt x="5879" y="1514"/>
                </a:lnTo>
                <a:lnTo>
                  <a:pt x="5854" y="1497"/>
                </a:lnTo>
                <a:lnTo>
                  <a:pt x="5835" y="1478"/>
                </a:lnTo>
                <a:lnTo>
                  <a:pt x="5816" y="1461"/>
                </a:lnTo>
                <a:lnTo>
                  <a:pt x="5536" y="1183"/>
                </a:lnTo>
                <a:lnTo>
                  <a:pt x="3059" y="3662"/>
                </a:lnTo>
                <a:lnTo>
                  <a:pt x="3020" y="3694"/>
                </a:lnTo>
                <a:lnTo>
                  <a:pt x="2978" y="3720"/>
                </a:lnTo>
                <a:lnTo>
                  <a:pt x="2933" y="3739"/>
                </a:lnTo>
                <a:lnTo>
                  <a:pt x="2885" y="3751"/>
                </a:lnTo>
                <a:lnTo>
                  <a:pt x="2836" y="3754"/>
                </a:lnTo>
                <a:lnTo>
                  <a:pt x="2785" y="3751"/>
                </a:lnTo>
                <a:lnTo>
                  <a:pt x="2738" y="3739"/>
                </a:lnTo>
                <a:lnTo>
                  <a:pt x="2693" y="3720"/>
                </a:lnTo>
                <a:lnTo>
                  <a:pt x="2651" y="3694"/>
                </a:lnTo>
                <a:lnTo>
                  <a:pt x="2613" y="3662"/>
                </a:lnTo>
                <a:lnTo>
                  <a:pt x="1626" y="2674"/>
                </a:lnTo>
                <a:lnTo>
                  <a:pt x="594" y="3707"/>
                </a:lnTo>
                <a:lnTo>
                  <a:pt x="556" y="3739"/>
                </a:lnTo>
                <a:lnTo>
                  <a:pt x="514" y="3766"/>
                </a:lnTo>
                <a:lnTo>
                  <a:pt x="469" y="3785"/>
                </a:lnTo>
                <a:lnTo>
                  <a:pt x="422" y="3796"/>
                </a:lnTo>
                <a:lnTo>
                  <a:pt x="372" y="3800"/>
                </a:lnTo>
                <a:lnTo>
                  <a:pt x="321" y="3796"/>
                </a:lnTo>
                <a:lnTo>
                  <a:pt x="274" y="3785"/>
                </a:lnTo>
                <a:lnTo>
                  <a:pt x="229" y="3766"/>
                </a:lnTo>
                <a:lnTo>
                  <a:pt x="187" y="3739"/>
                </a:lnTo>
                <a:lnTo>
                  <a:pt x="149" y="3707"/>
                </a:lnTo>
                <a:lnTo>
                  <a:pt x="91" y="3649"/>
                </a:lnTo>
                <a:lnTo>
                  <a:pt x="53" y="3605"/>
                </a:lnTo>
                <a:lnTo>
                  <a:pt x="26" y="3558"/>
                </a:lnTo>
                <a:lnTo>
                  <a:pt x="7" y="3507"/>
                </a:lnTo>
                <a:lnTo>
                  <a:pt x="0" y="3454"/>
                </a:lnTo>
                <a:lnTo>
                  <a:pt x="0" y="3401"/>
                </a:lnTo>
                <a:lnTo>
                  <a:pt x="7" y="3348"/>
                </a:lnTo>
                <a:lnTo>
                  <a:pt x="26" y="3296"/>
                </a:lnTo>
                <a:lnTo>
                  <a:pt x="53" y="3247"/>
                </a:lnTo>
                <a:lnTo>
                  <a:pt x="91" y="3204"/>
                </a:lnTo>
                <a:lnTo>
                  <a:pt x="1405" y="1890"/>
                </a:lnTo>
                <a:lnTo>
                  <a:pt x="1443" y="1858"/>
                </a:lnTo>
                <a:lnTo>
                  <a:pt x="1484" y="1832"/>
                </a:lnTo>
                <a:lnTo>
                  <a:pt x="1530" y="1813"/>
                </a:lnTo>
                <a:lnTo>
                  <a:pt x="1577" y="1801"/>
                </a:lnTo>
                <a:lnTo>
                  <a:pt x="1626" y="1798"/>
                </a:lnTo>
                <a:lnTo>
                  <a:pt x="1675" y="1801"/>
                </a:lnTo>
                <a:lnTo>
                  <a:pt x="1724" y="1813"/>
                </a:lnTo>
                <a:lnTo>
                  <a:pt x="1770" y="1832"/>
                </a:lnTo>
                <a:lnTo>
                  <a:pt x="1811" y="1858"/>
                </a:lnTo>
                <a:lnTo>
                  <a:pt x="1849" y="1890"/>
                </a:lnTo>
                <a:lnTo>
                  <a:pt x="2836" y="2878"/>
                </a:lnTo>
                <a:lnTo>
                  <a:pt x="5032" y="679"/>
                </a:lnTo>
                <a:lnTo>
                  <a:pt x="4841" y="488"/>
                </a:lnTo>
                <a:lnTo>
                  <a:pt x="4750" y="395"/>
                </a:lnTo>
                <a:lnTo>
                  <a:pt x="4737" y="382"/>
                </a:lnTo>
                <a:lnTo>
                  <a:pt x="4723" y="365"/>
                </a:lnTo>
                <a:lnTo>
                  <a:pt x="4708" y="346"/>
                </a:lnTo>
                <a:lnTo>
                  <a:pt x="4695" y="323"/>
                </a:lnTo>
                <a:lnTo>
                  <a:pt x="4684" y="299"/>
                </a:lnTo>
                <a:lnTo>
                  <a:pt x="4676" y="270"/>
                </a:lnTo>
                <a:lnTo>
                  <a:pt x="4674" y="238"/>
                </a:lnTo>
                <a:lnTo>
                  <a:pt x="4680" y="204"/>
                </a:lnTo>
                <a:lnTo>
                  <a:pt x="4693" y="166"/>
                </a:lnTo>
                <a:lnTo>
                  <a:pt x="4710" y="136"/>
                </a:lnTo>
                <a:lnTo>
                  <a:pt x="4733" y="108"/>
                </a:lnTo>
                <a:lnTo>
                  <a:pt x="4759" y="85"/>
                </a:lnTo>
                <a:lnTo>
                  <a:pt x="4790" y="70"/>
                </a:lnTo>
                <a:lnTo>
                  <a:pt x="4818" y="60"/>
                </a:lnTo>
                <a:lnTo>
                  <a:pt x="4846" y="55"/>
                </a:lnTo>
                <a:lnTo>
                  <a:pt x="4875" y="53"/>
                </a:lnTo>
                <a:lnTo>
                  <a:pt x="4901" y="51"/>
                </a:lnTo>
                <a:lnTo>
                  <a:pt x="5446" y="24"/>
                </a:lnTo>
                <a:lnTo>
                  <a:pt x="599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2" name="폭발 1 104"/>
          <p:cNvSpPr/>
          <p:nvPr/>
        </p:nvSpPr>
        <p:spPr>
          <a:xfrm>
            <a:off x="7785863" y="1934977"/>
            <a:ext cx="2742913" cy="2714438"/>
          </a:xfrm>
          <a:prstGeom prst="irregularSeal1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bliqueTop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게임</a:t>
            </a:r>
            <a:r>
              <a:rPr lang="en-US" altLang="ko-KR" sz="4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!</a:t>
            </a:r>
            <a:endParaRPr lang="ko-KR" altLang="en-US" sz="4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2309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기획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6" name="자유형 12"/>
          <p:cNvSpPr/>
          <p:nvPr/>
        </p:nvSpPr>
        <p:spPr>
          <a:xfrm>
            <a:off x="292100" y="1413900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Rectangle 5"/>
          <p:cNvSpPr/>
          <p:nvPr/>
        </p:nvSpPr>
        <p:spPr>
          <a:xfrm>
            <a:off x="2136000" y="1552997"/>
            <a:ext cx="7920000" cy="1172779"/>
          </a:xfrm>
          <a:prstGeom prst="rect">
            <a:avLst/>
          </a:prstGeom>
          <a:solidFill>
            <a:srgbClr val="B38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06500" algn="r"/>
            <a:r>
              <a:rPr lang="en-US" altLang="ko-KR" sz="3200" dirty="0">
                <a:effectLst>
                  <a:outerShdw blurRad="38100" dist="38100" dir="2700000" algn="ctr" rotWithShape="0">
                    <a:schemeClr val="tx1">
                      <a:alpha val="43000"/>
                    </a:scheme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Three-Card Monte</a:t>
            </a:r>
            <a:r>
              <a:rPr lang="en-US" altLang="ko-KR" sz="3200" dirty="0"/>
              <a:t>, </a:t>
            </a:r>
            <a:r>
              <a:rPr lang="ko-KR" alt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룰렛게임</a:t>
            </a:r>
            <a:r>
              <a:rPr lang="en-US" altLang="ko-K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  <a:r>
              <a:rPr lang="ko-KR" alt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 경마게임</a:t>
            </a:r>
            <a:endParaRPr lang="en-US" altLang="ko-K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" name="Rectangle 6"/>
          <p:cNvSpPr/>
          <p:nvPr/>
        </p:nvSpPr>
        <p:spPr>
          <a:xfrm>
            <a:off x="2136000" y="2819012"/>
            <a:ext cx="7920000" cy="1172779"/>
          </a:xfrm>
          <a:prstGeom prst="rect">
            <a:avLst/>
          </a:prstGeom>
          <a:solidFill>
            <a:srgbClr val="FD6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06500" algn="r"/>
            <a:r>
              <a:rPr lang="ko-KR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  <a:cs typeface="Arial" panose="020B0604020202020204" pitchFamily="34" charset="0"/>
              </a:rPr>
              <a:t>부트스트랩과 웹 소켓 활용 </a:t>
            </a:r>
            <a:endParaRPr lang="en-US" altLang="ko-KR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9" name="Rectangle 7"/>
          <p:cNvSpPr/>
          <p:nvPr/>
        </p:nvSpPr>
        <p:spPr>
          <a:xfrm>
            <a:off x="2136000" y="4085027"/>
            <a:ext cx="7920000" cy="1172779"/>
          </a:xfrm>
          <a:prstGeom prst="rect">
            <a:avLst/>
          </a:prstGeom>
          <a:solidFill>
            <a:srgbClr val="59B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06500" algn="r"/>
            <a:r>
              <a:rPr lang="ko-KR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효율적인 팀 프로젝트 운영 </a:t>
            </a:r>
            <a:endParaRPr lang="en-US" altLang="ko-KR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2136000" y="5351041"/>
            <a:ext cx="7920000" cy="117277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06500" algn="r"/>
            <a:r>
              <a:rPr lang="ko-KR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참여할 수 있는 게임</a:t>
            </a:r>
            <a:endParaRPr lang="en-US" altLang="ko-KR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1" name="Rectangle 12"/>
          <p:cNvSpPr/>
          <p:nvPr/>
        </p:nvSpPr>
        <p:spPr>
          <a:xfrm>
            <a:off x="2236752" y="1552996"/>
            <a:ext cx="1069044" cy="1172779"/>
          </a:xfrm>
          <a:prstGeom prst="rect">
            <a:avLst/>
          </a:prstGeom>
          <a:solidFill>
            <a:srgbClr val="7E4D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-300" dirty="0">
                <a:latin typeface="+mj-lt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2" name="Rectangle 13"/>
          <p:cNvSpPr/>
          <p:nvPr/>
        </p:nvSpPr>
        <p:spPr>
          <a:xfrm>
            <a:off x="2236752" y="2824707"/>
            <a:ext cx="1059944" cy="1172779"/>
          </a:xfrm>
          <a:prstGeom prst="rect">
            <a:avLst/>
          </a:prstGeom>
          <a:solidFill>
            <a:srgbClr val="CD0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-300" dirty="0">
                <a:latin typeface="+mj-lt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3" name="Rectangle 14"/>
          <p:cNvSpPr/>
          <p:nvPr/>
        </p:nvSpPr>
        <p:spPr>
          <a:xfrm>
            <a:off x="2233152" y="4081523"/>
            <a:ext cx="1059944" cy="1172779"/>
          </a:xfrm>
          <a:prstGeom prst="rect">
            <a:avLst/>
          </a:prstGeom>
          <a:solidFill>
            <a:srgbClr val="3D87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-300" dirty="0">
                <a:latin typeface="+mj-lt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4" name="Rectangle 15"/>
          <p:cNvSpPr/>
          <p:nvPr/>
        </p:nvSpPr>
        <p:spPr>
          <a:xfrm>
            <a:off x="2224052" y="5351040"/>
            <a:ext cx="1059944" cy="1172779"/>
          </a:xfrm>
          <a:prstGeom prst="rect">
            <a:avLst/>
          </a:prstGeom>
          <a:solidFill>
            <a:srgbClr val="A4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-300" dirty="0">
                <a:latin typeface="+mj-lt"/>
                <a:cs typeface="Arial" panose="020B060402020202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98154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기획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10" name="자유형 12"/>
          <p:cNvSpPr/>
          <p:nvPr/>
        </p:nvSpPr>
        <p:spPr>
          <a:xfrm>
            <a:off x="288636" y="1413269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00305" y="4734376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85442" y="4110913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4304" y="1413269"/>
            <a:ext cx="328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요구사항정의서</a:t>
            </a:r>
            <a:endParaRPr lang="en-US" altLang="ko-KR" sz="2800" b="1" i="1" dirty="0">
              <a:solidFill>
                <a:srgbClr val="2321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graphicFrame>
        <p:nvGraphicFramePr>
          <p:cNvPr id="11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2225496"/>
              </p:ext>
            </p:extLst>
          </p:nvPr>
        </p:nvGraphicFramePr>
        <p:xfrm>
          <a:off x="632282" y="2305821"/>
          <a:ext cx="4613865" cy="3543665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605853">
                  <a:extLst>
                    <a:ext uri="{9D8B030D-6E8A-4147-A177-3AD203B41FA5}">
                      <a16:colId xmlns:a16="http://schemas.microsoft.com/office/drawing/2014/main" val="81935257"/>
                    </a:ext>
                  </a:extLst>
                </a:gridCol>
                <a:gridCol w="1046000">
                  <a:extLst>
                    <a:ext uri="{9D8B030D-6E8A-4147-A177-3AD203B41FA5}">
                      <a16:colId xmlns:a16="http://schemas.microsoft.com/office/drawing/2014/main" val="3920695574"/>
                    </a:ext>
                  </a:extLst>
                </a:gridCol>
                <a:gridCol w="2064819">
                  <a:extLst>
                    <a:ext uri="{9D8B030D-6E8A-4147-A177-3AD203B41FA5}">
                      <a16:colId xmlns:a16="http://schemas.microsoft.com/office/drawing/2014/main" val="4204752036"/>
                    </a:ext>
                  </a:extLst>
                </a:gridCol>
                <a:gridCol w="897193">
                  <a:extLst>
                    <a:ext uri="{9D8B030D-6E8A-4147-A177-3AD203B41FA5}">
                      <a16:colId xmlns:a16="http://schemas.microsoft.com/office/drawing/2014/main" val="3425176199"/>
                    </a:ext>
                  </a:extLst>
                </a:gridCol>
              </a:tblGrid>
              <a:tr h="217894"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 요구사항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000" b="1" i="0" dirty="0">
                          <a:effectLst/>
                          <a:latin typeface="+mj-ea"/>
                          <a:ea typeface="+mj-ea"/>
                        </a:rPr>
                        <a:t>자체 평가</a:t>
                      </a:r>
                      <a:r>
                        <a:rPr lang="en-US" altLang="ko-KR" sz="1000" b="1" i="0" dirty="0">
                          <a:effectLst/>
                          <a:latin typeface="+mj-ea"/>
                          <a:ea typeface="+mj-ea"/>
                        </a:rPr>
                        <a:t>(5)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517512"/>
                  </a:ext>
                </a:extLst>
              </a:tr>
              <a:tr h="570633"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kern="100" dirty="0">
                          <a:effectLst/>
                        </a:rPr>
                        <a:t>회원가입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sz="1100" kern="100" dirty="0">
                          <a:effectLst/>
                        </a:rPr>
                        <a:t>ID </a:t>
                      </a:r>
                      <a:r>
                        <a:rPr lang="ko-KR" sz="1100" kern="100" dirty="0">
                          <a:effectLst/>
                        </a:rPr>
                        <a:t>및 비밀번호를 입력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sz="1100" kern="100" dirty="0">
                          <a:effectLst/>
                        </a:rPr>
                        <a:t>가입하고자 하는 사람이 자신의 </a:t>
                      </a:r>
                      <a:r>
                        <a:rPr lang="en-US" sz="1100" kern="100" dirty="0">
                          <a:effectLst/>
                        </a:rPr>
                        <a:t>ID</a:t>
                      </a:r>
                      <a:r>
                        <a:rPr lang="ko-KR" sz="1100" kern="100" dirty="0">
                          <a:effectLst/>
                        </a:rPr>
                        <a:t>와 비밀번호를 입력함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j-ea"/>
                          <a:ea typeface="+mj-ea"/>
                        </a:rPr>
                        <a:t>4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5088297"/>
                  </a:ext>
                </a:extLst>
              </a:tr>
              <a:tr h="1170178"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kern="100">
                          <a:effectLst/>
                        </a:rPr>
                        <a:t>로그인</a:t>
                      </a:r>
                      <a:endParaRPr lang="ko-KR" sz="1100" b="0" i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kern="100" dirty="0">
                          <a:effectLst/>
                        </a:rPr>
                        <a:t>저장 되어있는 </a:t>
                      </a:r>
                      <a:r>
                        <a:rPr lang="en-US" sz="1100" kern="100" dirty="0">
                          <a:effectLst/>
                        </a:rPr>
                        <a:t>ID, PASSWORD </a:t>
                      </a:r>
                      <a:r>
                        <a:rPr lang="ko-KR" sz="1100" kern="100" dirty="0">
                          <a:effectLst/>
                        </a:rPr>
                        <a:t>값과 입력한 값을 비교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en-US" sz="1100" kern="100" dirty="0">
                          <a:effectLst/>
                        </a:rPr>
                        <a:t>ID</a:t>
                      </a:r>
                      <a:r>
                        <a:rPr lang="ko-KR" sz="1100" kern="100" dirty="0">
                          <a:effectLst/>
                        </a:rPr>
                        <a:t>와 </a:t>
                      </a:r>
                      <a:r>
                        <a:rPr lang="en-US" sz="1100" kern="100" dirty="0">
                          <a:effectLst/>
                        </a:rPr>
                        <a:t>PASSWORD</a:t>
                      </a:r>
                      <a:r>
                        <a:rPr lang="ko-KR" sz="1100" kern="100" dirty="0">
                          <a:effectLst/>
                        </a:rPr>
                        <a:t>를 입력</a:t>
                      </a:r>
                      <a:r>
                        <a:rPr lang="en-US" altLang="ko-KR" sz="1100" kern="100" dirty="0">
                          <a:effectLst/>
                        </a:rPr>
                        <a:t> </a:t>
                      </a:r>
                      <a:r>
                        <a:rPr lang="ko-KR" sz="1100" kern="100" dirty="0">
                          <a:effectLst/>
                        </a:rPr>
                        <a:t>받아 </a:t>
                      </a:r>
                      <a:r>
                        <a:rPr lang="en-US" sz="1100" kern="100" dirty="0">
                          <a:effectLst/>
                        </a:rPr>
                        <a:t>DB</a:t>
                      </a:r>
                      <a:r>
                        <a:rPr lang="ko-KR" sz="1100" kern="100" dirty="0">
                          <a:effectLst/>
                        </a:rPr>
                        <a:t>에 저장되어</a:t>
                      </a:r>
                      <a:r>
                        <a:rPr lang="en-US" altLang="ko-KR" sz="1100" kern="100" dirty="0">
                          <a:effectLst/>
                        </a:rPr>
                        <a:t> </a:t>
                      </a:r>
                      <a:r>
                        <a:rPr lang="ko-KR" sz="1100" kern="100" dirty="0">
                          <a:effectLst/>
                        </a:rPr>
                        <a:t>있는</a:t>
                      </a:r>
                      <a:r>
                        <a:rPr lang="en-US" altLang="ko-KR" sz="1100" kern="100" dirty="0">
                          <a:effectLst/>
                        </a:rPr>
                        <a:t> </a:t>
                      </a:r>
                      <a:r>
                        <a:rPr lang="ko-KR" sz="1100" kern="100" dirty="0">
                          <a:effectLst/>
                        </a:rPr>
                        <a:t>지 확인</a:t>
                      </a:r>
                      <a:r>
                        <a:rPr lang="en-US" sz="1100" kern="1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sz="1100" kern="100" dirty="0">
                          <a:effectLst/>
                        </a:rPr>
                        <a:t>확인이 될 경우 다음 페이지로 전환</a:t>
                      </a:r>
                      <a:r>
                        <a:rPr lang="en-US" sz="1100" kern="100" dirty="0">
                          <a:effectLst/>
                        </a:rPr>
                        <a:t>, </a:t>
                      </a:r>
                      <a:r>
                        <a:rPr lang="ko-KR" sz="1100" kern="100" dirty="0">
                          <a:effectLst/>
                        </a:rPr>
                        <a:t>안될 경우 첫</a:t>
                      </a:r>
                      <a:r>
                        <a:rPr lang="en-US" altLang="ko-KR" sz="1100" kern="100" dirty="0">
                          <a:effectLst/>
                        </a:rPr>
                        <a:t> </a:t>
                      </a:r>
                      <a:r>
                        <a:rPr lang="ko-KR" sz="1100" kern="100" dirty="0">
                          <a:effectLst/>
                        </a:rPr>
                        <a:t>화면 유지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j-ea"/>
                          <a:ea typeface="+mj-ea"/>
                        </a:rPr>
                        <a:t>2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70681245"/>
                  </a:ext>
                </a:extLst>
              </a:tr>
              <a:tr h="603400">
                <a:tc rowSpan="2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kern="100" dirty="0">
                          <a:effectLst/>
                        </a:rPr>
                        <a:t>접속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kern="100">
                          <a:effectLst/>
                        </a:rPr>
                        <a:t>여러</a:t>
                      </a:r>
                      <a:r>
                        <a:rPr lang="en-US" sz="1100" kern="100">
                          <a:effectLst/>
                        </a:rPr>
                        <a:t> PC</a:t>
                      </a:r>
                      <a:r>
                        <a:rPr lang="ko-KR" sz="1100" kern="100">
                          <a:effectLst/>
                        </a:rPr>
                        <a:t>에서 동시에 접속</a:t>
                      </a:r>
                      <a:endParaRPr lang="ko-KR" sz="1100" b="0" i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ko-KR" sz="1100" kern="100" dirty="0">
                          <a:effectLst/>
                        </a:rPr>
                        <a:t>같은 네트워크 상에 있는 각기 다른 </a:t>
                      </a:r>
                      <a:r>
                        <a:rPr lang="en-US" sz="1100" kern="100" dirty="0">
                          <a:effectLst/>
                        </a:rPr>
                        <a:t>PC</a:t>
                      </a:r>
                      <a:r>
                        <a:rPr lang="ko-KR" sz="1100" kern="100" dirty="0">
                          <a:effectLst/>
                        </a:rPr>
                        <a:t>가 동시에 한 웹 페이지에 접속하고 서로 상호작용 할 수 있도록 구현</a:t>
                      </a:r>
                      <a:endParaRPr lang="ko-KR" sz="1100" b="0" i="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j-ea"/>
                          <a:ea typeface="+mj-ea"/>
                        </a:rPr>
                        <a:t>4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65128889"/>
                  </a:ext>
                </a:extLst>
              </a:tr>
              <a:tr h="603400">
                <a:tc vMerge="1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endParaRPr lang="ko-KR" sz="10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dirty="0">
                          <a:effectLst/>
                        </a:rPr>
                        <a:t>로그인 계정에 따라</a:t>
                      </a:r>
                      <a:endParaRPr lang="en-US" altLang="ko-KR" sz="1100" dirty="0">
                        <a:effectLst/>
                      </a:endParaRPr>
                    </a:p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dirty="0">
                          <a:effectLst/>
                        </a:rPr>
                        <a:t>관리자와 클라이언트로 구분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ko-KR" altLang="en-US" sz="1100" b="0" i="0" kern="100" dirty="0">
                          <a:effectLst/>
                          <a:latin typeface="+mj-ea"/>
                          <a:ea typeface="+mj-ea"/>
                        </a:rPr>
                        <a:t>접속하는 계정에 따라 권한을 다르게 부여</a:t>
                      </a:r>
                      <a:endParaRPr lang="en-US" altLang="ko-KR" sz="1100" b="0" i="0" kern="100" dirty="0">
                        <a:effectLst/>
                        <a:latin typeface="+mj-ea"/>
                        <a:ea typeface="+mj-ea"/>
                      </a:endParaRPr>
                    </a:p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ko-KR" altLang="en-US" sz="1100" b="0" i="0" kern="100" dirty="0">
                          <a:effectLst/>
                          <a:latin typeface="+mj-ea"/>
                          <a:ea typeface="+mj-ea"/>
                        </a:rPr>
                        <a:t>권한에 따라 보여지는 화면을 따로 제작하여 관리자와 사용자를 분리함</a:t>
                      </a:r>
                      <a:endParaRPr lang="ko-KR" sz="1100" b="0" i="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j-ea"/>
                          <a:ea typeface="+mj-ea"/>
                        </a:rPr>
                        <a:t>5</a:t>
                      </a:r>
                      <a:endParaRPr lang="ko-KR" sz="11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23816652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38778" y="1936489"/>
            <a:ext cx="1431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메인 메뉴</a:t>
            </a:r>
          </a:p>
        </p:txBody>
      </p:sp>
      <p:graphicFrame>
        <p:nvGraphicFramePr>
          <p:cNvPr id="13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0636282"/>
              </p:ext>
            </p:extLst>
          </p:nvPr>
        </p:nvGraphicFramePr>
        <p:xfrm>
          <a:off x="5786552" y="2305821"/>
          <a:ext cx="4982034" cy="3844164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517204">
                  <a:extLst>
                    <a:ext uri="{9D8B030D-6E8A-4147-A177-3AD203B41FA5}">
                      <a16:colId xmlns:a16="http://schemas.microsoft.com/office/drawing/2014/main" val="81935257"/>
                    </a:ext>
                  </a:extLst>
                </a:gridCol>
                <a:gridCol w="1163812">
                  <a:extLst>
                    <a:ext uri="{9D8B030D-6E8A-4147-A177-3AD203B41FA5}">
                      <a16:colId xmlns:a16="http://schemas.microsoft.com/office/drawing/2014/main" val="3920695574"/>
                    </a:ext>
                  </a:extLst>
                </a:gridCol>
                <a:gridCol w="2101269">
                  <a:extLst>
                    <a:ext uri="{9D8B030D-6E8A-4147-A177-3AD203B41FA5}">
                      <a16:colId xmlns:a16="http://schemas.microsoft.com/office/drawing/2014/main" val="4204752036"/>
                    </a:ext>
                  </a:extLst>
                </a:gridCol>
                <a:gridCol w="1199749">
                  <a:extLst>
                    <a:ext uri="{9D8B030D-6E8A-4147-A177-3AD203B41FA5}">
                      <a16:colId xmlns:a16="http://schemas.microsoft.com/office/drawing/2014/main" val="3425176199"/>
                    </a:ext>
                  </a:extLst>
                </a:gridCol>
              </a:tblGrid>
              <a:tr h="150498"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 요구사항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1" i="0" kern="100" dirty="0">
                          <a:effectLst/>
                          <a:latin typeface="+mj-ea"/>
                          <a:ea typeface="+mj-ea"/>
                        </a:rPr>
                        <a:t>자체 평가</a:t>
                      </a:r>
                      <a:r>
                        <a:rPr lang="en-US" altLang="ko-KR" sz="1100" b="1" i="0" kern="100" dirty="0">
                          <a:effectLst/>
                          <a:latin typeface="+mj-ea"/>
                          <a:ea typeface="+mj-ea"/>
                        </a:rPr>
                        <a:t>(5)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517512"/>
                  </a:ext>
                </a:extLst>
              </a:tr>
              <a:tr h="1060653">
                <a:tc rowSpan="3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화면 구현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800" b="0" i="0" dirty="0">
                          <a:effectLst/>
                          <a:latin typeface="+mn-ea"/>
                          <a:ea typeface="+mn-ea"/>
                        </a:rPr>
                        <a:t>클라이언트 화면에서는 사용자가 원하는 곳에 자신의 소지금액을 제한범위 안에서 베팅을 실시한다</a:t>
                      </a:r>
                      <a:r>
                        <a:rPr lang="en-US" altLang="ko-KR" sz="8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8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선택할 수 있는 카드가 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장 있다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Text </a:t>
                      </a: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입력 칸이 있어 자신의 소지금액 범위 안에서 입력할 수 있고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입력이 완료된 후에는 추가 동작을 못하게 막는다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9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50882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endParaRPr lang="ko-KR" sz="10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800" b="0" i="0" dirty="0">
                          <a:effectLst/>
                          <a:latin typeface="+mn-ea"/>
                          <a:ea typeface="+mn-ea"/>
                        </a:rPr>
                        <a:t>관리자 화면에서는 일정 시간 경과 혹은 시작 버튼을 누르면 애니메이션을 출력하고 게임이 끝난 후 결과를 출력한다</a:t>
                      </a:r>
                      <a:r>
                        <a:rPr lang="en-US" altLang="ko-KR" sz="8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8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조커 카드 하나와 그렇지 않은 김연아 둘이 있고 게임이 시작되면 임의적으로 계속 이동하는 애니메이션을 출력한다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 </a:t>
                      </a:r>
                      <a:endParaRPr lang="en-US" altLang="ko-KR" sz="900" b="0" i="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  <a:defRPr/>
                      </a:pP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게임이 종료되면 클라이언트 화면에서 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data</a:t>
                      </a:r>
                      <a:r>
                        <a:rPr lang="ko-KR" altLang="en-US" sz="900" b="0" i="0" dirty="0">
                          <a:effectLst/>
                          <a:latin typeface="+mn-ea"/>
                          <a:ea typeface="+mn-ea"/>
                        </a:rPr>
                        <a:t>를 받고 정답과 함께 맞춘 클라이언트도 공개한다</a:t>
                      </a:r>
                      <a:r>
                        <a:rPr lang="en-US" altLang="ko-KR" sz="9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ko-KR" sz="9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marL="342900" lvl="0" indent="-3429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700020" algn="ctr"/>
                          <a:tab pos="5400040" algn="r"/>
                        </a:tabLst>
                      </a:pP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70681245"/>
                  </a:ext>
                </a:extLst>
              </a:tr>
              <a:tr h="12223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04755412"/>
                  </a:ext>
                </a:extLst>
              </a:tr>
              <a:tr h="1125265"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베팅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050" b="0" i="0" dirty="0">
                          <a:effectLst/>
                          <a:latin typeface="+mn-ea"/>
                          <a:ea typeface="+mn-ea"/>
                        </a:rPr>
                        <a:t>게임 결과에 따라 클라이언트가 베팅한 금액을 연산처리 한다</a:t>
                      </a:r>
                      <a:r>
                        <a:rPr lang="en-US" altLang="ko-KR" sz="105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05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베팅을 하면 베팅 화면에서 모든 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input tag</a:t>
                      </a: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는 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disable </a:t>
                      </a: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처리한다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자신의 소지금액은 베팅한 금액만큼 차감한다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베팅한 금액은 서버로 전송하고 경기 결과에 따라 연산 처리 후 받는다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900" b="0" i="0" kern="100" dirty="0">
                          <a:effectLst/>
                          <a:latin typeface="+mn-ea"/>
                          <a:ea typeface="+mn-ea"/>
                        </a:rPr>
                        <a:t>받은 최종 소지 금액을 화면에 출력한다</a:t>
                      </a:r>
                      <a:r>
                        <a:rPr lang="en-US" altLang="ko-KR" sz="9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900" b="0" i="0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65128889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5786552" y="1936489"/>
            <a:ext cx="2143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Three-Card Monte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899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기획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10" name="자유형 12"/>
          <p:cNvSpPr/>
          <p:nvPr/>
        </p:nvSpPr>
        <p:spPr>
          <a:xfrm>
            <a:off x="288636" y="1413269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00305" y="4734376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85442" y="4110913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4304" y="1413269"/>
            <a:ext cx="328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ko-KR" altLang="en-US" sz="2800" b="1" i="1" dirty="0">
                <a:solidFill>
                  <a:srgbClr val="2321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요구사항정의서</a:t>
            </a:r>
            <a:endParaRPr lang="en-US" altLang="ko-KR" sz="2800" b="1" i="1" dirty="0">
              <a:solidFill>
                <a:srgbClr val="2321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2050" y="1986551"/>
            <a:ext cx="2143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경마 게임</a:t>
            </a:r>
          </a:p>
        </p:txBody>
      </p:sp>
      <p:graphicFrame>
        <p:nvGraphicFramePr>
          <p:cNvPr id="16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9355059"/>
              </p:ext>
            </p:extLst>
          </p:nvPr>
        </p:nvGraphicFramePr>
        <p:xfrm>
          <a:off x="668327" y="2335575"/>
          <a:ext cx="9323315" cy="4181602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1074633">
                  <a:extLst>
                    <a:ext uri="{9D8B030D-6E8A-4147-A177-3AD203B41FA5}">
                      <a16:colId xmlns:a16="http://schemas.microsoft.com/office/drawing/2014/main" val="81935257"/>
                    </a:ext>
                  </a:extLst>
                </a:gridCol>
                <a:gridCol w="2418135">
                  <a:extLst>
                    <a:ext uri="{9D8B030D-6E8A-4147-A177-3AD203B41FA5}">
                      <a16:colId xmlns:a16="http://schemas.microsoft.com/office/drawing/2014/main" val="3920695574"/>
                    </a:ext>
                  </a:extLst>
                </a:gridCol>
                <a:gridCol w="4365962">
                  <a:extLst>
                    <a:ext uri="{9D8B030D-6E8A-4147-A177-3AD203B41FA5}">
                      <a16:colId xmlns:a16="http://schemas.microsoft.com/office/drawing/2014/main" val="4204752036"/>
                    </a:ext>
                  </a:extLst>
                </a:gridCol>
                <a:gridCol w="1464585">
                  <a:extLst>
                    <a:ext uri="{9D8B030D-6E8A-4147-A177-3AD203B41FA5}">
                      <a16:colId xmlns:a16="http://schemas.microsoft.com/office/drawing/2014/main" val="3425176199"/>
                    </a:ext>
                  </a:extLst>
                </a:gridCol>
              </a:tblGrid>
              <a:tr h="318071"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세부기능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sz="1100" b="1" kern="100" dirty="0">
                          <a:effectLst/>
                        </a:rPr>
                        <a:t>세부 요구사항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1" i="0" kern="100" dirty="0">
                          <a:effectLst/>
                          <a:latin typeface="+mj-ea"/>
                          <a:ea typeface="+mj-ea"/>
                        </a:rPr>
                        <a:t>자체 평가</a:t>
                      </a:r>
                      <a:r>
                        <a:rPr lang="en-US" altLang="ko-KR" sz="1100" b="1" i="0" kern="100" dirty="0">
                          <a:effectLst/>
                          <a:latin typeface="+mj-ea"/>
                          <a:ea typeface="+mj-ea"/>
                        </a:rPr>
                        <a:t>(5)</a:t>
                      </a:r>
                      <a:endParaRPr lang="ko-KR" sz="1000" b="1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517512"/>
                  </a:ext>
                </a:extLst>
              </a:tr>
              <a:tr h="1272286">
                <a:tc rowSpan="2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화면 구현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클라이언트 화면에서는 말을 선택하고 원하는 금액을 베팅할 수 있도록 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선택할 수 있는 말이 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마리가 있고 말을 클릭 시 선택한 말만 움직이는 애니메이션 처리를 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2. Text </a:t>
                      </a: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입력 칸이 있어 자신의 소지금액 범위 안에서 입력할 수 있고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입력이 완료된 후에는 말 선택과 추가 베팅이 불가능하게 처리한다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5088297"/>
                  </a:ext>
                </a:extLst>
              </a:tr>
              <a:tr h="1137903">
                <a:tc vMerge="1"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endParaRPr lang="ko-KR" sz="1000" b="0" i="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관리자 화면에서는 모든 클라이언트 들이 준비가 되면 말이 움직이는 애니메이션을 구현한다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모든 클라이언트의 베팅이 끝나면 자동으로 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초의 시간을 기다린 뒤 말이 뛰는 애니메이션을 출력한다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경기 중간에 순위 변동 사항을 실시간으로 출력한다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 </a:t>
                      </a:r>
                      <a:endParaRPr lang="en-US" altLang="ko-KR" sz="1100" b="0" i="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>
                          <a:tab pos="2700020" algn="ctr"/>
                          <a:tab pos="5400040" algn="r"/>
                          <a:tab pos="508000" algn="l"/>
                        </a:tabLst>
                        <a:defRPr/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경기 종료 후 애니메이션은 멈추고 최종 순위를 출력한다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70681245"/>
                  </a:ext>
                </a:extLst>
              </a:tr>
              <a:tr h="1453342">
                <a:tc>
                  <a:txBody>
                    <a:bodyPr/>
                    <a:lstStyle/>
                    <a:p>
                      <a:pPr algn="ctr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베팅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auto" latinLnBrk="1">
                        <a:lnSpc>
                          <a:spcPts val="1800"/>
                        </a:lnSpc>
                        <a:spcAft>
                          <a:spcPts val="0"/>
                        </a:spcAft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ko-KR" altLang="en-US" sz="1100" b="0" i="0" dirty="0">
                          <a:effectLst/>
                          <a:latin typeface="+mn-ea"/>
                          <a:ea typeface="+mn-ea"/>
                        </a:rPr>
                        <a:t>클라이언트 화면에서 말을 선택하고 자신의 소지금액에서 베팅을 한다</a:t>
                      </a: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베팅을 하면 베팅 화면에서 모든 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input tag</a:t>
                      </a: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는 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disable </a:t>
                      </a: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처리한다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자신의 소지금액은 베팅한 금액만큼 차감한다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베팅한 금액은 서버로 전송하고 경기 결과에 따라 연산 처리 후 받는다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spcAft>
                          <a:spcPts val="0"/>
                        </a:spcAft>
                        <a:buAutoNum type="arabicPeriod"/>
                      </a:pPr>
                      <a:r>
                        <a:rPr lang="ko-KR" altLang="en-US" sz="1100" b="0" i="0" kern="100" dirty="0">
                          <a:effectLst/>
                          <a:latin typeface="+mn-ea"/>
                          <a:ea typeface="+mn-ea"/>
                        </a:rPr>
                        <a:t>받은 최종 소지 금액을 화면에 출력한다</a:t>
                      </a:r>
                      <a:r>
                        <a:rPr lang="en-US" altLang="ko-KR" sz="1100" b="0" i="0" kern="100" dirty="0"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sz="1100" b="0" i="0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indent="0" algn="ctr" fontAlgn="auto" latinLnBrk="1">
                        <a:lnSpc>
                          <a:spcPts val="1300"/>
                        </a:lnSpc>
                        <a:spcAft>
                          <a:spcPts val="0"/>
                        </a:spcAft>
                        <a:buNone/>
                        <a:tabLst>
                          <a:tab pos="2700020" algn="ctr"/>
                          <a:tab pos="5400040" algn="r"/>
                        </a:tabLst>
                      </a:pPr>
                      <a:r>
                        <a:rPr lang="en-US" altLang="ko-KR" sz="1100" b="0" i="0" dirty="0"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lang="ko-KR" sz="1100" b="0" i="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2865" marR="62865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65128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228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개발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6" name="자유형 8"/>
          <p:cNvSpPr/>
          <p:nvPr/>
        </p:nvSpPr>
        <p:spPr>
          <a:xfrm>
            <a:off x="6326585" y="1391652"/>
            <a:ext cx="5586016" cy="2617305"/>
          </a:xfrm>
          <a:custGeom>
            <a:avLst/>
            <a:gdLst>
              <a:gd name="connsiteX0" fmla="*/ 766357 w 5655575"/>
              <a:gd name="connsiteY0" fmla="*/ 0 h 3379211"/>
              <a:gd name="connsiteX1" fmla="*/ 5655575 w 5655575"/>
              <a:gd name="connsiteY1" fmla="*/ 0 h 3379211"/>
              <a:gd name="connsiteX2" fmla="*/ 5655575 w 5655575"/>
              <a:gd name="connsiteY2" fmla="*/ 3379211 h 3379211"/>
              <a:gd name="connsiteX3" fmla="*/ 0 w 5655575"/>
              <a:gd name="connsiteY3" fmla="*/ 2907718 h 3379211"/>
              <a:gd name="connsiteX4" fmla="*/ 766357 w 5655575"/>
              <a:gd name="connsiteY4" fmla="*/ 0 h 337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575" h="3379211">
                <a:moveTo>
                  <a:pt x="766357" y="0"/>
                </a:moveTo>
                <a:lnTo>
                  <a:pt x="5655575" y="0"/>
                </a:lnTo>
                <a:lnTo>
                  <a:pt x="5655575" y="3379211"/>
                </a:lnTo>
                <a:lnTo>
                  <a:pt x="0" y="2907718"/>
                </a:lnTo>
                <a:lnTo>
                  <a:pt x="766357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i="1" dirty="0">
                <a:solidFill>
                  <a:schemeClr val="tx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CANVAS</a:t>
            </a:r>
            <a:endParaRPr lang="ko-KR" altLang="en-US" sz="9600" b="1" i="1" dirty="0">
              <a:solidFill>
                <a:schemeClr val="tx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7" name="자유형 6"/>
          <p:cNvSpPr/>
          <p:nvPr/>
        </p:nvSpPr>
        <p:spPr>
          <a:xfrm>
            <a:off x="5321032" y="3987148"/>
            <a:ext cx="6566168" cy="2660924"/>
          </a:xfrm>
          <a:custGeom>
            <a:avLst/>
            <a:gdLst>
              <a:gd name="connsiteX0" fmla="*/ 846260 w 6566168"/>
              <a:gd name="connsiteY0" fmla="*/ 0 h 3210888"/>
              <a:gd name="connsiteX1" fmla="*/ 6566168 w 6566168"/>
              <a:gd name="connsiteY1" fmla="*/ 476856 h 3210888"/>
              <a:gd name="connsiteX2" fmla="*/ 6566168 w 6566168"/>
              <a:gd name="connsiteY2" fmla="*/ 3210888 h 3210888"/>
              <a:gd name="connsiteX3" fmla="*/ 0 w 6566168"/>
              <a:gd name="connsiteY3" fmla="*/ 3210888 h 3210888"/>
              <a:gd name="connsiteX4" fmla="*/ 846260 w 6566168"/>
              <a:gd name="connsiteY4" fmla="*/ 0 h 3210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66168" h="3210888">
                <a:moveTo>
                  <a:pt x="846260" y="0"/>
                </a:moveTo>
                <a:lnTo>
                  <a:pt x="6566168" y="476856"/>
                </a:lnTo>
                <a:lnTo>
                  <a:pt x="6566168" y="3210888"/>
                </a:lnTo>
                <a:lnTo>
                  <a:pt x="0" y="3210888"/>
                </a:lnTo>
                <a:lnTo>
                  <a:pt x="846260" y="0"/>
                </a:lnTo>
                <a:close/>
              </a:path>
            </a:pathLst>
          </a:custGeom>
          <a:blipFill>
            <a:blip r:embed="rId2"/>
            <a:stretch>
              <a:fillRect l="656" r="-2633"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9"/>
          <p:cNvSpPr/>
          <p:nvPr/>
        </p:nvSpPr>
        <p:spPr>
          <a:xfrm>
            <a:off x="279400" y="1387743"/>
            <a:ext cx="6461498" cy="5284447"/>
          </a:xfrm>
          <a:custGeom>
            <a:avLst/>
            <a:gdLst>
              <a:gd name="connsiteX0" fmla="*/ 0 w 6461498"/>
              <a:gd name="connsiteY0" fmla="*/ 0 h 6362700"/>
              <a:gd name="connsiteX1" fmla="*/ 6461498 w 6461498"/>
              <a:gd name="connsiteY1" fmla="*/ 0 h 6362700"/>
              <a:gd name="connsiteX2" fmla="*/ 4784548 w 6461498"/>
              <a:gd name="connsiteY2" fmla="*/ 6362700 h 6362700"/>
              <a:gd name="connsiteX3" fmla="*/ 0 w 6461498"/>
              <a:gd name="connsiteY3" fmla="*/ 6362700 h 6362700"/>
              <a:gd name="connsiteX4" fmla="*/ 0 w 6461498"/>
              <a:gd name="connsiteY4" fmla="*/ 0 h 636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61498" h="6362700">
                <a:moveTo>
                  <a:pt x="0" y="0"/>
                </a:moveTo>
                <a:lnTo>
                  <a:pt x="6461498" y="0"/>
                </a:lnTo>
                <a:lnTo>
                  <a:pt x="4784548" y="6362700"/>
                </a:lnTo>
                <a:lnTo>
                  <a:pt x="0" y="63627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1675" r="-26189"/>
            </a:stretch>
          </a:blipFill>
          <a:ln w="76200">
            <a:solidFill>
              <a:schemeClr val="tx1"/>
            </a:solidFill>
          </a:ln>
          <a:scene3d>
            <a:camera prst="orthographicFront"/>
            <a:lightRig rig="threePt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19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rot="20442659">
            <a:off x="7599122" y="3414586"/>
            <a:ext cx="3485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890963" y="3629465"/>
            <a:ext cx="461665" cy="22648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1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 algn="r"/>
            <a:r>
              <a:rPr lang="en-US" altLang="ko-KR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#</a:t>
            </a:r>
            <a:r>
              <a:rPr lang="ko-KR" altLang="en-US" sz="10000" b="1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구현</a:t>
            </a:r>
            <a:endParaRPr lang="en-US" altLang="ko-KR" sz="10000" b="1" i="1" dirty="0">
              <a:solidFill>
                <a:srgbClr val="232124"/>
              </a:solidFill>
              <a:latin typeface="Adobe 고딕 Std B" panose="020B0800000000000000" pitchFamily="34" charset="-127"/>
              <a:ea typeface="Adobe 고딕 Std B" panose="020B0800000000000000" pitchFamily="34" charset="-127"/>
              <a:cs typeface="Aharoni" panose="02010803020104030203" pitchFamily="2" charset="-79"/>
            </a:endParaRPr>
          </a:p>
        </p:txBody>
      </p:sp>
      <p:sp>
        <p:nvSpPr>
          <p:cNvPr id="32" name="자유형 12"/>
          <p:cNvSpPr/>
          <p:nvPr/>
        </p:nvSpPr>
        <p:spPr>
          <a:xfrm>
            <a:off x="279400" y="1397708"/>
            <a:ext cx="11607800" cy="5284447"/>
          </a:xfrm>
          <a:custGeom>
            <a:avLst/>
            <a:gdLst>
              <a:gd name="connsiteX0" fmla="*/ 0 w 11607800"/>
              <a:gd name="connsiteY0" fmla="*/ 0 h 5284447"/>
              <a:gd name="connsiteX1" fmla="*/ 11607800 w 11607800"/>
              <a:gd name="connsiteY1" fmla="*/ 0 h 5284447"/>
              <a:gd name="connsiteX2" fmla="*/ 11607800 w 11607800"/>
              <a:gd name="connsiteY2" fmla="*/ 4506470 h 5284447"/>
              <a:gd name="connsiteX3" fmla="*/ 11390862 w 11607800"/>
              <a:gd name="connsiteY3" fmla="*/ 4326458 h 5284447"/>
              <a:gd name="connsiteX4" fmla="*/ 11300671 w 11607800"/>
              <a:gd name="connsiteY4" fmla="*/ 4732352 h 5284447"/>
              <a:gd name="connsiteX5" fmla="*/ 10801422 w 11607800"/>
              <a:gd name="connsiteY5" fmla="*/ 4549075 h 5284447"/>
              <a:gd name="connsiteX6" fmla="*/ 10945682 w 11607800"/>
              <a:gd name="connsiteY6" fmla="*/ 4900562 h 5284447"/>
              <a:gd name="connsiteX7" fmla="*/ 10461712 w 11607800"/>
              <a:gd name="connsiteY7" fmla="*/ 4997708 h 5284447"/>
              <a:gd name="connsiteX8" fmla="*/ 10817268 w 11607800"/>
              <a:gd name="connsiteY8" fmla="*/ 5247679 h 5284447"/>
              <a:gd name="connsiteX9" fmla="*/ 10718573 w 11607800"/>
              <a:gd name="connsiteY9" fmla="*/ 5284447 h 5284447"/>
              <a:gd name="connsiteX10" fmla="*/ 0 w 11607800"/>
              <a:gd name="connsiteY10" fmla="*/ 5284447 h 528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07800" h="5284447">
                <a:moveTo>
                  <a:pt x="0" y="0"/>
                </a:moveTo>
                <a:lnTo>
                  <a:pt x="11607800" y="0"/>
                </a:lnTo>
                <a:lnTo>
                  <a:pt x="11607800" y="4506470"/>
                </a:lnTo>
                <a:lnTo>
                  <a:pt x="11390862" y="4326458"/>
                </a:lnTo>
                <a:lnTo>
                  <a:pt x="11300671" y="4732352"/>
                </a:lnTo>
                <a:lnTo>
                  <a:pt x="10801422" y="4549075"/>
                </a:lnTo>
                <a:lnTo>
                  <a:pt x="10945682" y="4900562"/>
                </a:lnTo>
                <a:lnTo>
                  <a:pt x="10461712" y="4997708"/>
                </a:lnTo>
                <a:lnTo>
                  <a:pt x="10817268" y="5247679"/>
                </a:lnTo>
                <a:lnTo>
                  <a:pt x="10718573" y="5284447"/>
                </a:lnTo>
                <a:lnTo>
                  <a:pt x="0" y="52844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531" y="2834010"/>
            <a:ext cx="3202987" cy="2411839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25" y="2656622"/>
            <a:ext cx="2853982" cy="2766615"/>
          </a:xfrm>
          <a:prstGeom prst="rect">
            <a:avLst/>
          </a:prstGeom>
        </p:spPr>
      </p:pic>
      <p:pic>
        <p:nvPicPr>
          <p:cNvPr id="9" name="Picture 2" descr="https://i.ytimg.com/vi/ygEjn5YWegw/maxres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26" b="90000" l="9792" r="90000">
                        <a14:foregroundMark x1="73125" y1="10463" x2="69479" y2="21574"/>
                        <a14:foregroundMark x1="69479" y1="21574" x2="69479" y2="21574"/>
                        <a14:foregroundMark x1="15521" y1="7778" x2="23906" y2="9815"/>
                        <a14:foregroundMark x1="23906" y1="9815" x2="23958" y2="9815"/>
                        <a14:foregroundMark x1="9792" y1="35556" x2="9792" y2="35556"/>
                        <a14:foregroundMark x1="25365" y1="9259" x2="25313" y2="12778"/>
                        <a14:foregroundMark x1="26510" y1="11574" x2="26458" y2="16852"/>
                        <a14:foregroundMark x1="28490" y1="20833" x2="27656" y2="17685"/>
                        <a14:foregroundMark x1="28177" y1="20833" x2="26667" y2="25278"/>
                        <a14:foregroundMark x1="27552" y1="25741" x2="28854" y2="21852"/>
                        <a14:foregroundMark x1="26302" y1="6759" x2="27865" y2="16019"/>
                        <a14:foregroundMark x1="31875" y1="34444" x2="39531" y2="51759"/>
                        <a14:foregroundMark x1="77344" y1="33148" x2="79531" y2="8611"/>
                        <a14:foregroundMark x1="77188" y1="36204" x2="77448" y2="42130"/>
                        <a14:foregroundMark x1="77135" y1="43796" x2="77135" y2="43796"/>
                        <a14:foregroundMark x1="76927" y1="46759" x2="76927" y2="46759"/>
                        <a14:foregroundMark x1="76354" y1="49537" x2="76354" y2="49537"/>
                        <a14:foregroundMark x1="77240" y1="44537" x2="77240" y2="44537"/>
                        <a14:foregroundMark x1="77656" y1="38333" x2="77656" y2="38333"/>
                        <a14:foregroundMark x1="77292" y1="45556" x2="78906" y2="22500"/>
                        <a14:foregroundMark x1="77292" y1="44815" x2="71719" y2="56111"/>
                        <a14:foregroundMark x1="71719" y1="56111" x2="64010" y2="61481"/>
                        <a14:foregroundMark x1="64010" y1="61481" x2="62344" y2="61296"/>
                        <a14:foregroundMark x1="77031" y1="45741" x2="74271" y2="51481"/>
                        <a14:foregroundMark x1="77500" y1="44352" x2="74948" y2="51944"/>
                        <a14:foregroundMark x1="80677" y1="7222" x2="80833" y2="6944"/>
                        <a14:foregroundMark x1="80573" y1="7222" x2="80573" y2="7222"/>
                        <a14:foregroundMark x1="68021" y1="7500" x2="64167" y2="15000"/>
                        <a14:foregroundMark x1="28490" y1="20833" x2="26354" y2="7500"/>
                        <a14:foregroundMark x1="28594" y1="18056" x2="26510" y2="6852"/>
                        <a14:foregroundMark x1="26354" y1="5926" x2="29583" y2="17037"/>
                        <a14:foregroundMark x1="32917" y1="44167" x2="31719" y2="49259"/>
                        <a14:foregroundMark x1="77396" y1="45278" x2="71771" y2="56389"/>
                        <a14:foregroundMark x1="71771" y1="56389" x2="67292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9" t="9389" r="14319" b="10095"/>
          <a:stretch/>
        </p:blipFill>
        <p:spPr bwMode="auto">
          <a:xfrm>
            <a:off x="629483" y="2941211"/>
            <a:ext cx="3949017" cy="219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92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메트로폴리탄">
  <a:themeElements>
    <a:clrScheme name="메트로폴리탄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메트로폴리탄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메트로폴리탄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</TotalTime>
  <Words>584</Words>
  <Application>Microsoft Office PowerPoint</Application>
  <PresentationFormat>와이드스크린</PresentationFormat>
  <Paragraphs>146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Adobe 고딕 Std B</vt:lpstr>
      <vt:lpstr>맑은 고딕</vt:lpstr>
      <vt:lpstr>휴먼모음T</vt:lpstr>
      <vt:lpstr>Aharoni</vt:lpstr>
      <vt:lpstr>Arial</vt:lpstr>
      <vt:lpstr>Calibri Light</vt:lpstr>
      <vt:lpstr>Wingdings</vt:lpstr>
      <vt:lpstr>메트로폴리탄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원근희</dc:creator>
  <cp:lastModifiedBy>김동범</cp:lastModifiedBy>
  <cp:revision>83</cp:revision>
  <dcterms:created xsi:type="dcterms:W3CDTF">2017-04-20T13:52:38Z</dcterms:created>
  <dcterms:modified xsi:type="dcterms:W3CDTF">2017-04-28T01:12:32Z</dcterms:modified>
</cp:coreProperties>
</file>

<file path=docProps/thumbnail.jpeg>
</file>